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96" r:id="rId2"/>
    <p:sldId id="385" r:id="rId3"/>
    <p:sldId id="408" r:id="rId4"/>
    <p:sldId id="407" r:id="rId5"/>
    <p:sldId id="416" r:id="rId6"/>
    <p:sldId id="412" r:id="rId7"/>
    <p:sldId id="382" r:id="rId8"/>
    <p:sldId id="378" r:id="rId9"/>
    <p:sldId id="429" r:id="rId10"/>
    <p:sldId id="428" r:id="rId11"/>
    <p:sldId id="432" r:id="rId12"/>
    <p:sldId id="452" r:id="rId13"/>
    <p:sldId id="415" r:id="rId14"/>
    <p:sldId id="414" r:id="rId15"/>
    <p:sldId id="332" r:id="rId16"/>
    <p:sldId id="454" r:id="rId17"/>
    <p:sldId id="420" r:id="rId18"/>
    <p:sldId id="291" r:id="rId19"/>
    <p:sldId id="422" r:id="rId20"/>
    <p:sldId id="457" r:id="rId21"/>
    <p:sldId id="421" r:id="rId22"/>
    <p:sldId id="425" r:id="rId23"/>
    <p:sldId id="419" r:id="rId24"/>
    <p:sldId id="458" r:id="rId25"/>
    <p:sldId id="430" r:id="rId26"/>
    <p:sldId id="423" r:id="rId27"/>
    <p:sldId id="424" r:id="rId28"/>
    <p:sldId id="289" r:id="rId29"/>
    <p:sldId id="266" r:id="rId30"/>
    <p:sldId id="431" r:id="rId31"/>
    <p:sldId id="331" r:id="rId32"/>
    <p:sldId id="462" r:id="rId33"/>
    <p:sldId id="463" r:id="rId34"/>
    <p:sldId id="417" r:id="rId35"/>
    <p:sldId id="264" r:id="rId36"/>
    <p:sldId id="459" r:id="rId37"/>
    <p:sldId id="290" r:id="rId38"/>
    <p:sldId id="260" r:id="rId39"/>
    <p:sldId id="352" r:id="rId40"/>
    <p:sldId id="292" r:id="rId41"/>
    <p:sldId id="293" r:id="rId42"/>
    <p:sldId id="330" r:id="rId43"/>
    <p:sldId id="460" r:id="rId44"/>
    <p:sldId id="319" r:id="rId45"/>
    <p:sldId id="464" r:id="rId46"/>
    <p:sldId id="455" r:id="rId47"/>
    <p:sldId id="449" r:id="rId48"/>
    <p:sldId id="450" r:id="rId49"/>
  </p:sldIdLst>
  <p:sldSz cx="9144000" cy="6858000" type="screen4x3"/>
  <p:notesSz cx="7077075" cy="9382125"/>
  <p:defaultTextStyle>
    <a:defPPr>
      <a:defRPr lang="en-US"/>
    </a:defPPr>
    <a:lvl1pPr algn="ctr" rtl="0" fontAlgn="base">
      <a:spcBef>
        <a:spcPct val="0"/>
      </a:spcBef>
      <a:spcAft>
        <a:spcPct val="0"/>
      </a:spcAft>
      <a:defRPr sz="3200" kern="1200">
        <a:solidFill>
          <a:schemeClr val="bg1"/>
        </a:solidFill>
        <a:latin typeface="Arial" charset="0"/>
        <a:ea typeface="+mn-ea"/>
        <a:cs typeface="+mn-cs"/>
      </a:defRPr>
    </a:lvl1pPr>
    <a:lvl2pPr marL="457200" algn="ctr" rtl="0" fontAlgn="base">
      <a:spcBef>
        <a:spcPct val="0"/>
      </a:spcBef>
      <a:spcAft>
        <a:spcPct val="0"/>
      </a:spcAft>
      <a:defRPr sz="3200" kern="1200">
        <a:solidFill>
          <a:schemeClr val="bg1"/>
        </a:solidFill>
        <a:latin typeface="Arial" charset="0"/>
        <a:ea typeface="+mn-ea"/>
        <a:cs typeface="+mn-cs"/>
      </a:defRPr>
    </a:lvl2pPr>
    <a:lvl3pPr marL="914400" algn="ctr" rtl="0" fontAlgn="base">
      <a:spcBef>
        <a:spcPct val="0"/>
      </a:spcBef>
      <a:spcAft>
        <a:spcPct val="0"/>
      </a:spcAft>
      <a:defRPr sz="3200" kern="1200">
        <a:solidFill>
          <a:schemeClr val="bg1"/>
        </a:solidFill>
        <a:latin typeface="Arial" charset="0"/>
        <a:ea typeface="+mn-ea"/>
        <a:cs typeface="+mn-cs"/>
      </a:defRPr>
    </a:lvl3pPr>
    <a:lvl4pPr marL="1371600" algn="ctr" rtl="0" fontAlgn="base">
      <a:spcBef>
        <a:spcPct val="0"/>
      </a:spcBef>
      <a:spcAft>
        <a:spcPct val="0"/>
      </a:spcAft>
      <a:defRPr sz="3200" kern="1200">
        <a:solidFill>
          <a:schemeClr val="bg1"/>
        </a:solidFill>
        <a:latin typeface="Arial" charset="0"/>
        <a:ea typeface="+mn-ea"/>
        <a:cs typeface="+mn-cs"/>
      </a:defRPr>
    </a:lvl4pPr>
    <a:lvl5pPr marL="1828800" algn="ctr" rtl="0" fontAlgn="base">
      <a:spcBef>
        <a:spcPct val="0"/>
      </a:spcBef>
      <a:spcAft>
        <a:spcPct val="0"/>
      </a:spcAft>
      <a:defRPr sz="3200" kern="1200">
        <a:solidFill>
          <a:schemeClr val="bg1"/>
        </a:solidFill>
        <a:latin typeface="Arial" charset="0"/>
        <a:ea typeface="+mn-ea"/>
        <a:cs typeface="+mn-cs"/>
      </a:defRPr>
    </a:lvl5pPr>
    <a:lvl6pPr marL="2286000" algn="l" defTabSz="914400" rtl="0" eaLnBrk="1" latinLnBrk="0" hangingPunct="1">
      <a:defRPr sz="3200" kern="1200">
        <a:solidFill>
          <a:schemeClr val="bg1"/>
        </a:solidFill>
        <a:latin typeface="Arial" charset="0"/>
        <a:ea typeface="+mn-ea"/>
        <a:cs typeface="+mn-cs"/>
      </a:defRPr>
    </a:lvl6pPr>
    <a:lvl7pPr marL="2743200" algn="l" defTabSz="914400" rtl="0" eaLnBrk="1" latinLnBrk="0" hangingPunct="1">
      <a:defRPr sz="3200" kern="1200">
        <a:solidFill>
          <a:schemeClr val="bg1"/>
        </a:solidFill>
        <a:latin typeface="Arial" charset="0"/>
        <a:ea typeface="+mn-ea"/>
        <a:cs typeface="+mn-cs"/>
      </a:defRPr>
    </a:lvl7pPr>
    <a:lvl8pPr marL="3200400" algn="l" defTabSz="914400" rtl="0" eaLnBrk="1" latinLnBrk="0" hangingPunct="1">
      <a:defRPr sz="3200" kern="1200">
        <a:solidFill>
          <a:schemeClr val="bg1"/>
        </a:solidFill>
        <a:latin typeface="Arial" charset="0"/>
        <a:ea typeface="+mn-ea"/>
        <a:cs typeface="+mn-cs"/>
      </a:defRPr>
    </a:lvl8pPr>
    <a:lvl9pPr marL="3657600" algn="l" defTabSz="914400" rtl="0" eaLnBrk="1" latinLnBrk="0" hangingPunct="1">
      <a:defRPr sz="32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61" autoAdjust="0"/>
    <p:restoredTop sz="79974" autoAdjust="0"/>
  </p:normalViewPr>
  <p:slideViewPr>
    <p:cSldViewPr showGuides="1">
      <p:cViewPr>
        <p:scale>
          <a:sx n="60" d="100"/>
          <a:sy n="60" d="100"/>
        </p:scale>
        <p:origin x="-1638"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1" d="100"/>
          <a:sy n="61" d="100"/>
        </p:scale>
        <p:origin x="-1718" y="-77"/>
      </p:cViewPr>
      <p:guideLst>
        <p:guide orient="horz" pos="2955"/>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4046" tIns="47023" rIns="94046" bIns="47023" rtlCol="0"/>
          <a:lstStyle>
            <a:lvl1pPr algn="l">
              <a:defRPr sz="1200"/>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4046" tIns="47023" rIns="94046" bIns="47023" rtlCol="0"/>
          <a:lstStyle>
            <a:lvl1pPr algn="r">
              <a:defRPr sz="1200"/>
            </a:lvl1pPr>
          </a:lstStyle>
          <a:p>
            <a:pPr>
              <a:defRPr/>
            </a:pPr>
            <a:fld id="{2BCD0AD4-1001-4057-B448-20CD96031214}" type="datetimeFigureOut">
              <a:rPr lang="en-US"/>
              <a:pPr>
                <a:defRPr/>
              </a:pPr>
              <a:t>3/16/2013</a:t>
            </a:fld>
            <a:endParaRPr lang="en-US"/>
          </a:p>
        </p:txBody>
      </p:sp>
      <p:sp>
        <p:nvSpPr>
          <p:cNvPr id="4" name="Footer Placeholder 3"/>
          <p:cNvSpPr>
            <a:spLocks noGrp="1"/>
          </p:cNvSpPr>
          <p:nvPr>
            <p:ph type="ftr" sz="quarter" idx="2"/>
          </p:nvPr>
        </p:nvSpPr>
        <p:spPr>
          <a:xfrm>
            <a:off x="0" y="8910638"/>
            <a:ext cx="3067050" cy="469900"/>
          </a:xfrm>
          <a:prstGeom prst="rect">
            <a:avLst/>
          </a:prstGeom>
        </p:spPr>
        <p:txBody>
          <a:bodyPr vert="horz" lIns="94046" tIns="47023" rIns="94046" bIns="4702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08438" y="8910638"/>
            <a:ext cx="3067050" cy="469900"/>
          </a:xfrm>
          <a:prstGeom prst="rect">
            <a:avLst/>
          </a:prstGeom>
        </p:spPr>
        <p:txBody>
          <a:bodyPr vert="horz" lIns="94046" tIns="47023" rIns="94046" bIns="47023" rtlCol="0" anchor="b"/>
          <a:lstStyle>
            <a:lvl1pPr algn="r">
              <a:defRPr sz="1200"/>
            </a:lvl1pPr>
          </a:lstStyle>
          <a:p>
            <a:pPr>
              <a:defRPr/>
            </a:pPr>
            <a:fld id="{19638E8A-22C0-4C58-9B59-0EBC440CBAA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l">
              <a:defRPr sz="1200">
                <a:solidFill>
                  <a:schemeClr val="tx1"/>
                </a:solidFill>
              </a:defRPr>
            </a:lvl1pPr>
          </a:lstStyle>
          <a:p>
            <a:pPr>
              <a:defRPr/>
            </a:pPr>
            <a:endParaRPr lang="en-US"/>
          </a:p>
        </p:txBody>
      </p:sp>
      <p:sp>
        <p:nvSpPr>
          <p:cNvPr id="43011" name="Rectangle 3"/>
          <p:cNvSpPr>
            <a:spLocks noGrp="1" noChangeArrowheads="1"/>
          </p:cNvSpPr>
          <p:nvPr>
            <p:ph type="dt" idx="1"/>
          </p:nvPr>
        </p:nvSpPr>
        <p:spPr bwMode="auto">
          <a:xfrm>
            <a:off x="4008438" y="0"/>
            <a:ext cx="3067050"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93800" y="703263"/>
            <a:ext cx="4689475" cy="35179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708025" y="4456113"/>
            <a:ext cx="5661025" cy="422275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910638"/>
            <a:ext cx="3067050" cy="46990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l">
              <a:defRPr sz="1200">
                <a:solidFill>
                  <a:schemeClr val="tx1"/>
                </a:solidFill>
              </a:defRPr>
            </a:lvl1pPr>
          </a:lstStyle>
          <a:p>
            <a:pPr>
              <a:defRPr/>
            </a:pPr>
            <a:endParaRPr lang="en-US"/>
          </a:p>
        </p:txBody>
      </p:sp>
      <p:sp>
        <p:nvSpPr>
          <p:cNvPr id="43015" name="Rectangle 7"/>
          <p:cNvSpPr>
            <a:spLocks noGrp="1" noChangeArrowheads="1"/>
          </p:cNvSpPr>
          <p:nvPr>
            <p:ph type="sldNum" sz="quarter" idx="5"/>
          </p:nvPr>
        </p:nvSpPr>
        <p:spPr bwMode="auto">
          <a:xfrm>
            <a:off x="4008438" y="8910638"/>
            <a:ext cx="3067050" cy="46990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a:defRPr sz="1200">
                <a:solidFill>
                  <a:schemeClr val="tx1"/>
                </a:solidFill>
              </a:defRPr>
            </a:lvl1pPr>
          </a:lstStyle>
          <a:p>
            <a:pPr>
              <a:defRPr/>
            </a:pPr>
            <a:fld id="{B8DBF37B-60D6-49F5-B653-318B6B9B73D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r>
              <a:rPr lang="en-US" dirty="0" smtClean="0"/>
              <a:t>During the interval when sea level dropped, runoff carved stream channels across the carbonate platform.</a:t>
            </a:r>
          </a:p>
        </p:txBody>
      </p:sp>
      <p:sp>
        <p:nvSpPr>
          <p:cNvPr id="161796" name="Slide Number Placeholder 3"/>
          <p:cNvSpPr>
            <a:spLocks noGrp="1"/>
          </p:cNvSpPr>
          <p:nvPr>
            <p:ph type="sldNum" sz="quarter" idx="5"/>
          </p:nvPr>
        </p:nvSpPr>
        <p:spPr>
          <a:noFill/>
        </p:spPr>
        <p:txBody>
          <a:bodyPr/>
          <a:lstStyle/>
          <a:p>
            <a:fld id="{6D1977A7-2FC7-462A-9F56-C6156130CD4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r>
              <a:rPr lang="en-US" dirty="0" smtClean="0"/>
              <a:t>That results in barren, shifting shoals of carbonate sand.</a:t>
            </a:r>
          </a:p>
        </p:txBody>
      </p:sp>
      <p:sp>
        <p:nvSpPr>
          <p:cNvPr id="171012" name="Slide Number Placeholder 3"/>
          <p:cNvSpPr>
            <a:spLocks noGrp="1"/>
          </p:cNvSpPr>
          <p:nvPr>
            <p:ph type="sldNum" sz="quarter" idx="5"/>
          </p:nvPr>
        </p:nvSpPr>
        <p:spPr>
          <a:noFill/>
        </p:spPr>
        <p:txBody>
          <a:bodyPr/>
          <a:lstStyle/>
          <a:p>
            <a:fld id="{AD60EBEF-F767-4D0E-BA71-5E96CFFE808F}"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1541DEA1-BA08-4486-935C-D024C6CD263E}" type="slidenum">
              <a:rPr lang="en-US" smtClean="0"/>
              <a:pPr/>
              <a:t>11</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r>
              <a:rPr lang="en-US" dirty="0" smtClean="0"/>
              <a:t>In the most protected estuaries, complex depositional mechanisms create a maze of coastal features that make the term coastline useless, but give meaning to the term Netherlands. </a:t>
            </a:r>
            <a:endParaRPr lang="en-US" u="sng"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dirty="0" smtClean="0"/>
              <a:t>Much of the complexity results from submerged sinkholes, ….</a:t>
            </a:r>
          </a:p>
        </p:txBody>
      </p:sp>
      <p:sp>
        <p:nvSpPr>
          <p:cNvPr id="173060" name="Slide Number Placeholder 3"/>
          <p:cNvSpPr>
            <a:spLocks noGrp="1"/>
          </p:cNvSpPr>
          <p:nvPr>
            <p:ph type="sldNum" sz="quarter" idx="5"/>
          </p:nvPr>
        </p:nvSpPr>
        <p:spPr>
          <a:noFill/>
        </p:spPr>
        <p:txBody>
          <a:bodyPr/>
          <a:lstStyle/>
          <a:p>
            <a:fld id="{474BF947-8649-4ECD-BC01-D8CEF1AF8AA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22F03C57-2AC5-42AD-82A2-53DD2F729A10}" type="slidenum">
              <a:rPr lang="en-US" smtClean="0"/>
              <a:pPr/>
              <a:t>13</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dirty="0" smtClean="0"/>
              <a:t>… but the brackish estuarine waters are conducive to oysters, which form somewhat elongated, but mostly irregular beds between the sinkholes.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96980B22-DB80-45DA-A3E6-BB59B7F48813}" type="slidenum">
              <a:rPr lang="en-US" smtClean="0"/>
              <a:pPr/>
              <a:t>14</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en-US" dirty="0" smtClean="0"/>
              <a:t>Oyster beds provide a stable bottom for mangroves to gain a foothold on. Eventually the mangrove-populated areas become the “glades” which are ever-so-common in the Everglades.</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r>
              <a:rPr lang="en-US" dirty="0" smtClean="0"/>
              <a:t>Relax, I’m just kidding. But we are finally ready to make some sense of this mess.</a:t>
            </a:r>
          </a:p>
        </p:txBody>
      </p:sp>
      <p:sp>
        <p:nvSpPr>
          <p:cNvPr id="176132" name="Slide Number Placeholder 3"/>
          <p:cNvSpPr>
            <a:spLocks noGrp="1"/>
          </p:cNvSpPr>
          <p:nvPr>
            <p:ph type="sldNum" sz="quarter" idx="5"/>
          </p:nvPr>
        </p:nvSpPr>
        <p:spPr>
          <a:noFill/>
        </p:spPr>
        <p:txBody>
          <a:bodyPr/>
          <a:lstStyle/>
          <a:p>
            <a:fld id="{FC933027-C4B5-4349-B400-29A5349CFA60}"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r>
              <a:rPr lang="en-US" dirty="0" smtClean="0"/>
              <a:t>First, oyster beds form on sinkhole margins. This large, mature bed is exposed at low tide, but it takes some time for an oyster bed to reach this size and thickness.</a:t>
            </a:r>
          </a:p>
        </p:txBody>
      </p:sp>
      <p:sp>
        <p:nvSpPr>
          <p:cNvPr id="177156" name="Slide Number Placeholder 3"/>
          <p:cNvSpPr>
            <a:spLocks noGrp="1"/>
          </p:cNvSpPr>
          <p:nvPr>
            <p:ph type="sldNum" sz="quarter" idx="5"/>
          </p:nvPr>
        </p:nvSpPr>
        <p:spPr>
          <a:noFill/>
        </p:spPr>
        <p:txBody>
          <a:bodyPr/>
          <a:lstStyle/>
          <a:p>
            <a:fld id="{287BF779-A404-4A9F-B857-7158D4E022E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0F5CB4D9-E2D6-463D-997F-FA503C2C645D}" type="slidenum">
              <a:rPr lang="en-US" smtClean="0"/>
              <a:pPr/>
              <a:t>17</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r>
              <a:rPr lang="en-US" dirty="0" smtClean="0"/>
              <a:t>When the pile of oysters grows close enough to the surface, mangroves can take root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D772B6F7-E977-4BD8-B7CD-768DFEA818BF}" type="slidenum">
              <a:rPr lang="en-US" smtClean="0"/>
              <a:pPr/>
              <a:t>18</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dirty="0" smtClean="0"/>
              <a:t>True mangroves tolerate salt water,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F87C5D5A-F40A-42D5-8FC1-2CE17CFD017E}" type="slidenum">
              <a:rPr lang="en-US" smtClean="0"/>
              <a:pPr/>
              <a:t>19</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dirty="0" smtClean="0"/>
              <a:t>… due in part to their stilt-like root systems which elevate most of the tree above sea level.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8BE3B491-6467-43C8-8FD3-4BC05149B6B7}" type="slidenum">
              <a:rPr lang="en-US" smtClean="0"/>
              <a:pPr/>
              <a:t>2</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US" dirty="0" smtClean="0"/>
              <a:t>When sea level rose, these submerged and became the relatively deep channels that now provide boaters with safe and easy passage across the keys.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r>
              <a:rPr lang="en-US" dirty="0" smtClean="0"/>
              <a:t>As currents flow through the complex mangrove root system, …</a:t>
            </a:r>
          </a:p>
        </p:txBody>
      </p:sp>
      <p:sp>
        <p:nvSpPr>
          <p:cNvPr id="181252" name="Slide Number Placeholder 3"/>
          <p:cNvSpPr>
            <a:spLocks noGrp="1"/>
          </p:cNvSpPr>
          <p:nvPr>
            <p:ph type="sldNum" sz="quarter" idx="5"/>
          </p:nvPr>
        </p:nvSpPr>
        <p:spPr>
          <a:noFill/>
        </p:spPr>
        <p:txBody>
          <a:bodyPr/>
          <a:lstStyle/>
          <a:p>
            <a:fld id="{EA7011FA-7386-4FBB-8755-2CEA824D4A1D}"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56FB9AEA-CD87-49E6-9F58-C0EF80594E99}" type="slidenum">
              <a:rPr lang="en-US" smtClean="0"/>
              <a:pPr/>
              <a:t>21</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en-US" dirty="0" smtClean="0"/>
              <a:t>… they slow down enough for suspended sediment particles to deposit under the mangroves.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5DD23272-6D19-4BA4-8DFA-35D35F503AFB}" type="slidenum">
              <a:rPr lang="en-US" smtClean="0"/>
              <a:pPr/>
              <a:t>22</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r>
              <a:rPr lang="en-US" dirty="0" smtClean="0"/>
              <a:t>The root system also catches leaf litter falling from above, forming spongy, suspended peat mats known as hammocks.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1849885-F630-486F-8F48-55153261533E}" type="slidenum">
              <a:rPr lang="en-US" smtClean="0"/>
              <a:pPr/>
              <a:t>23</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dirty="0" smtClean="0"/>
              <a:t>Eventually oysters, inorganic sediment and peat hammocks all combine to form new land.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r>
              <a:rPr lang="en-US" dirty="0" smtClean="0"/>
              <a:t>Although that new land is pretty saturated, it tremendously reduces the inflow of seawater relative to fresh water coming from land. When the ecology of the estuary changes from brackish water to something a lot closer to fresh water, …</a:t>
            </a:r>
          </a:p>
        </p:txBody>
      </p:sp>
      <p:sp>
        <p:nvSpPr>
          <p:cNvPr id="185348" name="Slide Number Placeholder 3"/>
          <p:cNvSpPr>
            <a:spLocks noGrp="1"/>
          </p:cNvSpPr>
          <p:nvPr>
            <p:ph type="sldNum" sz="quarter" idx="5"/>
          </p:nvPr>
        </p:nvSpPr>
        <p:spPr>
          <a:noFill/>
        </p:spPr>
        <p:txBody>
          <a:bodyPr/>
          <a:lstStyle/>
          <a:p>
            <a:fld id="{16BB5165-1618-4E7E-94A2-DB7A3F26D5FC}"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0FF01760-85D5-4681-B65E-A0DAE047EEF1}" type="slidenum">
              <a:rPr lang="en-US" smtClean="0"/>
              <a:pPr/>
              <a:t>25</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dirty="0" smtClean="0"/>
              <a:t>… true mangrove hammocks are replaced by treeless areas known as glades.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07BE55DC-674E-48ED-A97C-6D4CCB7022E6}" type="slidenum">
              <a:rPr lang="en-US" smtClean="0"/>
              <a:pPr/>
              <a:t>26</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r>
              <a:rPr lang="en-US" dirty="0" smtClean="0"/>
              <a:t>Although true mangroves only grow near salt or brackish water, several other types of trees may form hammocks within the glades. In this part of the world, the term slough is used to describe the broad depressions that crudely channelize runoff and consist of both glades and hammocks.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63B97C34-9A4A-49C8-8AAD-540DA3355F43}" type="slidenum">
              <a:rPr lang="en-US" smtClean="0"/>
              <a:pPr/>
              <a:t>27</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dirty="0" smtClean="0"/>
              <a:t>Two types of deposition occur in the sloughs. Peat forms from fresh water hammocks and a limey mud called marl deposits throughout the glades.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F8CBF72E-A7CA-417E-892C-56900F371F09}" type="slidenum">
              <a:rPr lang="en-US" smtClean="0"/>
              <a:pPr/>
              <a:t>28</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r>
              <a:rPr lang="en-US" dirty="0" smtClean="0"/>
              <a:t>Whether hammocks or glades form in the slough is determined by the length of time the area stays wet.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628C11CC-BFCA-41E9-8A24-D86008768249}" type="slidenum">
              <a:rPr lang="en-US" smtClean="0"/>
              <a:pPr/>
              <a:t>29</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r>
              <a:rPr lang="en-US" dirty="0" smtClean="0"/>
              <a:t>Since the decomposition of organic material is far faster in air than water, peat tends to accumulate much faster in wet areas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2D41303-84E3-4C2E-84CD-AA202F6754EB}" type="slidenum">
              <a:rPr lang="en-US" smtClean="0"/>
              <a:pPr/>
              <a:t>3</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smtClean="0"/>
              <a:t>20,000 </a:t>
            </a:r>
            <a:r>
              <a:rPr lang="en-US" dirty="0" smtClean="0"/>
              <a:t>years ago streams flowed through such channels towards a shoreline that was more than 300 feet lower.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D7CC036D-6FBA-4B45-BAF3-9F361DCA1541}" type="slidenum">
              <a:rPr lang="en-US" smtClean="0"/>
              <a:pPr/>
              <a:t>30</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r>
              <a:rPr lang="en-US" dirty="0" smtClean="0"/>
              <a:t>… eventually forming hammocks slightly elevated above the water level.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r>
              <a:rPr lang="en-US" dirty="0" smtClean="0"/>
              <a:t>If dry conditions last more than about 3 months out of the year, then virtually all that year’s organic detritus will decompose and no peat can form.</a:t>
            </a:r>
          </a:p>
        </p:txBody>
      </p:sp>
      <p:sp>
        <p:nvSpPr>
          <p:cNvPr id="192516" name="Slide Number Placeholder 3"/>
          <p:cNvSpPr>
            <a:spLocks noGrp="1"/>
          </p:cNvSpPr>
          <p:nvPr>
            <p:ph type="sldNum" sz="quarter" idx="5"/>
          </p:nvPr>
        </p:nvSpPr>
        <p:spPr>
          <a:noFill/>
        </p:spPr>
        <p:txBody>
          <a:bodyPr/>
          <a:lstStyle/>
          <a:p>
            <a:fld id="{D787740F-5DCA-411F-9D4F-7A23943CE079}"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r>
              <a:rPr lang="en-US" dirty="0" smtClean="0"/>
              <a:t>If you look closely you can see a little water pooling around some of the hammocks, inhibiting dry-season decomposition and ensuring that some organic material will survive so that peat can accumulate.</a:t>
            </a:r>
          </a:p>
          <a:p>
            <a:endParaRPr lang="en-US" dirty="0" smtClean="0"/>
          </a:p>
        </p:txBody>
      </p:sp>
      <p:sp>
        <p:nvSpPr>
          <p:cNvPr id="193540" name="Slide Number Placeholder 3"/>
          <p:cNvSpPr>
            <a:spLocks noGrp="1"/>
          </p:cNvSpPr>
          <p:nvPr>
            <p:ph type="sldNum" sz="quarter" idx="5"/>
          </p:nvPr>
        </p:nvSpPr>
        <p:spPr>
          <a:noFill/>
        </p:spPr>
        <p:txBody>
          <a:bodyPr/>
          <a:lstStyle/>
          <a:p>
            <a:fld id="{334614CA-B7E6-4830-9C93-D26DDBCA510E}"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r>
              <a:rPr lang="en-US" dirty="0" smtClean="0"/>
              <a:t>Where peat does not accumulate, usually marl does.</a:t>
            </a:r>
          </a:p>
        </p:txBody>
      </p:sp>
      <p:sp>
        <p:nvSpPr>
          <p:cNvPr id="194564" name="Slide Number Placeholder 3"/>
          <p:cNvSpPr>
            <a:spLocks noGrp="1"/>
          </p:cNvSpPr>
          <p:nvPr>
            <p:ph type="sldNum" sz="quarter" idx="5"/>
          </p:nvPr>
        </p:nvSpPr>
        <p:spPr>
          <a:noFill/>
        </p:spPr>
        <p:txBody>
          <a:bodyPr/>
          <a:lstStyle/>
          <a:p>
            <a:fld id="{59D88602-1EC7-49C6-8226-006CF894CC85}"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r>
              <a:rPr lang="en-US" dirty="0" smtClean="0"/>
              <a:t>Marl is a mixture of lime and mud …</a:t>
            </a:r>
          </a:p>
        </p:txBody>
      </p:sp>
      <p:sp>
        <p:nvSpPr>
          <p:cNvPr id="195588" name="Slide Number Placeholder 3"/>
          <p:cNvSpPr>
            <a:spLocks noGrp="1"/>
          </p:cNvSpPr>
          <p:nvPr>
            <p:ph type="sldNum" sz="quarter" idx="5"/>
          </p:nvPr>
        </p:nvSpPr>
        <p:spPr>
          <a:noFill/>
        </p:spPr>
        <p:txBody>
          <a:bodyPr/>
          <a:lstStyle/>
          <a:p>
            <a:fld id="{C37E8349-1678-4CFB-91D8-FE4327480951}"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666B216D-F6F9-43BA-8D45-09490C31DE67}" type="slidenum">
              <a:rPr lang="en-US" smtClean="0"/>
              <a:pPr/>
              <a:t>35</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dirty="0" smtClean="0"/>
              <a:t>… which in the Everglades generally forms in glades. That’s because during the wet season a calcareous algae encrusts the submerged portions of most glade plants.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400" dirty="0" smtClean="0">
                <a:latin typeface="+mn-lt"/>
              </a:rPr>
              <a:t>Although dominantly made of calcareous algae, the sausage-sized encrustations (periphyton) are a complex mixture of algae, microbes and detritus.</a:t>
            </a:r>
            <a:endParaRPr lang="en-US" sz="1400" dirty="0">
              <a:latin typeface="+mn-lt"/>
            </a:endParaRPr>
          </a:p>
        </p:txBody>
      </p:sp>
      <p:sp>
        <p:nvSpPr>
          <p:cNvPr id="197636" name="Slide Number Placeholder 3"/>
          <p:cNvSpPr>
            <a:spLocks noGrp="1"/>
          </p:cNvSpPr>
          <p:nvPr>
            <p:ph type="sldNum" sz="quarter" idx="5"/>
          </p:nvPr>
        </p:nvSpPr>
        <p:spPr>
          <a:noFill/>
        </p:spPr>
        <p:txBody>
          <a:bodyPr/>
          <a:lstStyle/>
          <a:p>
            <a:fld id="{5876E0BE-3774-4F93-9120-F29AC27F672B}"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B5D93ADE-C60D-45F6-8095-2DFAD29C1B47}" type="slidenum">
              <a:rPr lang="en-US" smtClean="0"/>
              <a:pPr/>
              <a:t>37</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en-US" dirty="0" smtClean="0"/>
              <a:t>The crusty mixture ends up settling beneath virtually the entire glade along with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084A9CB7-E4E1-48A9-AD35-878363DD6017}" type="slidenum">
              <a:rPr lang="en-US" smtClean="0"/>
              <a:pPr/>
              <a:t>38</a:t>
            </a:fld>
            <a:endParaRPr 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r>
              <a:rPr lang="en-US" dirty="0" smtClean="0"/>
              <a:t>… clay and decomposed organic matter formerly suspended in the sloughs. The baby gators are my cue to wrap this up now.</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EF292B84-43FF-4438-AC59-1683804CDD23}" type="slidenum">
              <a:rPr lang="en-US" smtClean="0"/>
              <a:pPr/>
              <a:t>39</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r>
              <a:rPr lang="en-US" dirty="0" smtClean="0"/>
              <a:t>So in closing, I hope you understand now why flatness does not necessary imply geologic simplicity. On the contrary, complex depositional environments often form in flat areas because they are extremely sensitive to changes in sea and fresh water levels.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3AB8E03A-91C7-4991-9115-E405B1D50A9A}" type="slidenum">
              <a:rPr lang="en-US" smtClean="0"/>
              <a:pPr/>
              <a:t>4</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dirty="0" smtClean="0"/>
              <a:t>Today, tidal currents sweep sediment from the channels and deposit it in tidal deltas on both sides of the keys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23966FBB-953B-45C4-A7F4-7128DD62ED71}" type="slidenum">
              <a:rPr lang="en-US" smtClean="0"/>
              <a:pPr/>
              <a:t>40</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r>
              <a:rPr lang="en-US" smtClean="0"/>
              <a:t>Shark River Observation Tower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8B8F9CA5-667C-428E-ABDC-588F319AF0E4}" type="slidenum">
              <a:rPr lang="en-US" smtClean="0"/>
              <a:pPr/>
              <a:t>41</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en-US" smtClean="0"/>
              <a:t>Shark River Slough from Observation Tower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endParaRPr lang="en-US" smtClean="0"/>
          </a:p>
        </p:txBody>
      </p:sp>
      <p:sp>
        <p:nvSpPr>
          <p:cNvPr id="203780" name="Slide Number Placeholder 3"/>
          <p:cNvSpPr>
            <a:spLocks noGrp="1"/>
          </p:cNvSpPr>
          <p:nvPr>
            <p:ph type="sldNum" sz="quarter" idx="5"/>
          </p:nvPr>
        </p:nvSpPr>
        <p:spPr>
          <a:noFill/>
        </p:spPr>
        <p:txBody>
          <a:bodyPr/>
          <a:lstStyle/>
          <a:p>
            <a:fld id="{C9D998B5-A015-440C-AFC4-CF837A80013C}"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smtClean="0"/>
          </a:p>
        </p:txBody>
      </p:sp>
      <p:sp>
        <p:nvSpPr>
          <p:cNvPr id="204804" name="Slide Number Placeholder 3"/>
          <p:cNvSpPr>
            <a:spLocks noGrp="1"/>
          </p:cNvSpPr>
          <p:nvPr>
            <p:ph type="sldNum" sz="quarter" idx="5"/>
          </p:nvPr>
        </p:nvSpPr>
        <p:spPr>
          <a:noFill/>
        </p:spPr>
        <p:txBody>
          <a:bodyPr/>
          <a:lstStyle/>
          <a:p>
            <a:fld id="{395443A6-8EA9-4DAA-844D-CA2F12E19016}"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BC04E672-3584-4099-970C-21F344CFBBB5}" type="slidenum">
              <a:rPr lang="en-US" smtClean="0"/>
              <a:pPr/>
              <a:t>45</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r>
              <a:rPr lang="en-US" smtClean="0"/>
              <a:t>Taylor slough</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endParaRPr lang="en-US" smtClean="0"/>
          </a:p>
        </p:txBody>
      </p:sp>
      <p:sp>
        <p:nvSpPr>
          <p:cNvPr id="206852" name="Slide Number Placeholder 3"/>
          <p:cNvSpPr>
            <a:spLocks noGrp="1"/>
          </p:cNvSpPr>
          <p:nvPr>
            <p:ph type="sldNum" sz="quarter" idx="5"/>
          </p:nvPr>
        </p:nvSpPr>
        <p:spPr>
          <a:noFill/>
        </p:spPr>
        <p:txBody>
          <a:bodyPr/>
          <a:lstStyle/>
          <a:p>
            <a:fld id="{4F0DD24C-6FE5-4672-9024-143BD3990F28}"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67BD0B34-D39C-46E6-8D8A-09E82C06CC79}" type="slidenum">
              <a:rPr lang="en-US" smtClean="0"/>
              <a:pPr/>
              <a:t>47</a:t>
            </a:fld>
            <a:endParaRPr lang="en-U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smtClean="0"/>
              <a:t>Biscayne 10NPS Aerial-South along Elliot Key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94440686-341C-480D-A7A2-6D6AFF86734F}" type="slidenum">
              <a:rPr lang="en-US" smtClean="0"/>
              <a:pPr/>
              <a:t>48</a:t>
            </a:fld>
            <a:endParaRPr 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r>
              <a:rPr lang="en-US" smtClean="0"/>
              <a:t>Biscayne 01NPS Bayside, Elliot Key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r>
              <a:rPr lang="en-US" dirty="0" smtClean="0"/>
              <a:t>Where mainland runoff causes a lasting and significant reduction in bay side salinity, the bays can be called estuaries.</a:t>
            </a:r>
          </a:p>
        </p:txBody>
      </p:sp>
      <p:sp>
        <p:nvSpPr>
          <p:cNvPr id="165892" name="Slide Number Placeholder 3"/>
          <p:cNvSpPr>
            <a:spLocks noGrp="1"/>
          </p:cNvSpPr>
          <p:nvPr>
            <p:ph type="sldNum" sz="quarter" idx="5"/>
          </p:nvPr>
        </p:nvSpPr>
        <p:spPr>
          <a:noFill/>
        </p:spPr>
        <p:txBody>
          <a:bodyPr/>
          <a:lstStyle/>
          <a:p>
            <a:fld id="{A43B2E7C-C2B4-4EDE-89D8-2C0162543EE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C76B547F-8E90-4746-9217-E9354DAFE3A0}" type="slidenum">
              <a:rPr lang="en-US" smtClean="0"/>
              <a:pPr/>
              <a:t>6</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dirty="0" smtClean="0"/>
              <a:t>Since runoff is relatively nutrient rich, sea-grass meadows grow on estuarine sand bars and shoals.</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2CB0591-F015-45D6-B0AA-014A4105659A}" type="slidenum">
              <a:rPr lang="en-US" smtClean="0"/>
              <a:pPr/>
              <a:t>7</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dirty="0" smtClean="0"/>
              <a:t>Fresh water influence and nutrient supply is especially great in Biscayne Bay because it is one of the most ocean-restricted of the estuaries.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7025B379-2578-4116-BDCF-E16DAC90292B}" type="slidenum">
              <a:rPr lang="en-US" smtClean="0"/>
              <a:pPr/>
              <a:t>8</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r>
              <a:rPr lang="en-US" dirty="0" smtClean="0"/>
              <a:t>Thus, sea-grass meadows abound. Unfortunately, so do careless boaters.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r>
              <a:rPr lang="en-US" dirty="0" smtClean="0"/>
              <a:t>In the more ocean-exposed parts of Florida Bay, fresh water influence and associated nutrient supply is minimized, while ocean currents become far more influential.</a:t>
            </a:r>
          </a:p>
        </p:txBody>
      </p:sp>
      <p:sp>
        <p:nvSpPr>
          <p:cNvPr id="169988" name="Slide Number Placeholder 3"/>
          <p:cNvSpPr>
            <a:spLocks noGrp="1"/>
          </p:cNvSpPr>
          <p:nvPr>
            <p:ph type="sldNum" sz="quarter" idx="5"/>
          </p:nvPr>
        </p:nvSpPr>
        <p:spPr>
          <a:noFill/>
        </p:spPr>
        <p:txBody>
          <a:bodyPr/>
          <a:lstStyle/>
          <a:p>
            <a:fld id="{224F010B-8CEF-4297-A592-CC918FDF062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43A35E-45BA-48B0-BC51-AC4C0792D4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C3CDF0-72A2-4920-883B-A49217BAAC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F69A6D-F36C-434C-B2FC-23DFBB47972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138894-45A2-4DE0-B23E-55076883B6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178477-443B-4DCB-88F0-B182AE3728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3A269B-5ADB-41C2-9747-CB02944C6D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3486CE-76E7-483F-BF2D-233725B1F7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8D4EF9-2EE6-4D57-BA2D-9BB29602D5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328CA7-7AE9-4953-BB27-70E9F72B40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E3D7F0-E600-4D33-8E9D-7EC0B460FB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49C71D-137A-4279-B66F-21748B4209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E900F394-6077-49E0-937C-E9E1E85489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394" name="Picture 2" descr="florida sl change"/>
          <p:cNvPicPr>
            <a:picLocks noChangeAspect="1" noChangeArrowheads="1"/>
          </p:cNvPicPr>
          <p:nvPr/>
        </p:nvPicPr>
        <p:blipFill>
          <a:blip r:embed="rId3" cstate="print"/>
          <a:srcRect/>
          <a:stretch>
            <a:fillRect/>
          </a:stretch>
        </p:blipFill>
        <p:spPr bwMode="auto">
          <a:xfrm>
            <a:off x="0" y="762000"/>
            <a:ext cx="9144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8-9593"/>
          <p:cNvPicPr>
            <a:picLocks noChangeAspect="1" noChangeArrowheads="1"/>
          </p:cNvPicPr>
          <p:nvPr/>
        </p:nvPicPr>
        <p:blipFill>
          <a:blip r:embed="rId3" cstate="print"/>
          <a:srcRect/>
          <a:stretch>
            <a:fillRect/>
          </a:stretch>
        </p:blipFill>
        <p:spPr bwMode="auto">
          <a:xfrm>
            <a:off x="0" y="1333500"/>
            <a:ext cx="9144000" cy="4191000"/>
          </a:xfrm>
          <a:prstGeom prst="rect">
            <a:avLst/>
          </a:prstGeom>
          <a:noFill/>
          <a:ln w="9525">
            <a:noFill/>
            <a:miter lim="800000"/>
            <a:headEnd/>
            <a:tailEnd/>
          </a:ln>
        </p:spPr>
      </p:pic>
      <p:sp>
        <p:nvSpPr>
          <p:cNvPr id="68611" name="Text Box 3"/>
          <p:cNvSpPr txBox="1">
            <a:spLocks noChangeArrowheads="1"/>
          </p:cNvSpPr>
          <p:nvPr/>
        </p:nvSpPr>
        <p:spPr bwMode="auto">
          <a:xfrm>
            <a:off x="0" y="762000"/>
            <a:ext cx="9144000" cy="579438"/>
          </a:xfrm>
          <a:prstGeom prst="rect">
            <a:avLst/>
          </a:prstGeom>
          <a:noFill/>
          <a:ln w="38100">
            <a:noFill/>
            <a:miter lim="800000"/>
            <a:headEnd/>
            <a:tailEnd/>
          </a:ln>
        </p:spPr>
        <p:txBody>
          <a:bodyPr>
            <a:spAutoFit/>
          </a:bodyPr>
          <a:lstStyle/>
          <a:p>
            <a:pPr>
              <a:spcBef>
                <a:spcPct val="50000"/>
              </a:spcBef>
            </a:pPr>
            <a:r>
              <a:rPr lang="en-US"/>
              <a:t>Shifting shoals on less protected northwest shore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lorida Bay"/>
          <p:cNvPicPr>
            <a:picLocks noChangeAspect="1" noChangeArrowheads="1"/>
          </p:cNvPicPr>
          <p:nvPr/>
        </p:nvPicPr>
        <p:blipFill>
          <a:blip r:embed="rId3" cstate="print"/>
          <a:srcRect/>
          <a:stretch>
            <a:fillRect/>
          </a:stretch>
        </p:blipFill>
        <p:spPr bwMode="auto">
          <a:xfrm>
            <a:off x="0" y="355600"/>
            <a:ext cx="9144000" cy="6146800"/>
          </a:xfrm>
          <a:prstGeom prst="rect">
            <a:avLst/>
          </a:prstGeom>
          <a:noFill/>
          <a:ln w="9525">
            <a:noFill/>
            <a:miter lim="800000"/>
            <a:headEnd/>
            <a:tailEnd/>
          </a:ln>
        </p:spPr>
      </p:pic>
      <p:sp>
        <p:nvSpPr>
          <p:cNvPr id="69635" name="Text Box 3"/>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Florida Bay – marine/estuarine ecosystem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Florida Bay"/>
          <p:cNvPicPr>
            <a:picLocks noChangeAspect="1" noChangeArrowheads="1"/>
          </p:cNvPicPr>
          <p:nvPr/>
        </p:nvPicPr>
        <p:blipFill>
          <a:blip r:embed="rId3" cstate="print"/>
          <a:srcRect/>
          <a:stretch>
            <a:fillRect/>
          </a:stretch>
        </p:blipFill>
        <p:spPr bwMode="auto">
          <a:xfrm>
            <a:off x="0" y="355600"/>
            <a:ext cx="9144000" cy="6146800"/>
          </a:xfrm>
          <a:prstGeom prst="rect">
            <a:avLst/>
          </a:prstGeom>
          <a:noFill/>
          <a:ln w="9525">
            <a:noFill/>
            <a:miter lim="800000"/>
            <a:headEnd/>
            <a:tailEnd/>
          </a:ln>
        </p:spPr>
      </p:pic>
      <p:sp>
        <p:nvSpPr>
          <p:cNvPr id="3" name="TextBox 2"/>
          <p:cNvSpPr txBox="1"/>
          <p:nvPr/>
        </p:nvSpPr>
        <p:spPr>
          <a:xfrm rot="1206993">
            <a:off x="4953000" y="4343400"/>
            <a:ext cx="2362200" cy="5842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sinkhole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0" y="1235075"/>
            <a:ext cx="9144000" cy="5622925"/>
          </a:xfrm>
          <a:prstGeom prst="rect">
            <a:avLst/>
          </a:prstGeom>
          <a:noFill/>
          <a:ln w="9525">
            <a:noFill/>
            <a:miter lim="800000"/>
            <a:headEnd/>
            <a:tailEnd/>
          </a:ln>
        </p:spPr>
      </p:pic>
      <p:pic>
        <p:nvPicPr>
          <p:cNvPr id="71683" name="Picture 3"/>
          <p:cNvPicPr>
            <a:picLocks noChangeAspect="1" noChangeArrowheads="1"/>
          </p:cNvPicPr>
          <p:nvPr/>
        </p:nvPicPr>
        <p:blipFill>
          <a:blip r:embed="rId4" cstate="print"/>
          <a:srcRect/>
          <a:stretch>
            <a:fillRect/>
          </a:stretch>
        </p:blipFill>
        <p:spPr bwMode="auto">
          <a:xfrm>
            <a:off x="0" y="-4419600"/>
            <a:ext cx="9144000" cy="562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1295400"/>
            <a:ext cx="9144000" cy="4238625"/>
          </a:xfrm>
          <a:prstGeom prst="rect">
            <a:avLst/>
          </a:prstGeom>
          <a:noFill/>
          <a:ln w="9525">
            <a:noFill/>
            <a:miter lim="800000"/>
            <a:headEnd/>
            <a:tailEnd/>
          </a:ln>
        </p:spPr>
        <p:txBody>
          <a:bodyPr>
            <a:spAutoFit/>
          </a:bodyPr>
          <a:lstStyle/>
          <a:p>
            <a:pPr marL="342900" indent="-342900" algn="l">
              <a:spcBef>
                <a:spcPct val="50000"/>
              </a:spcBef>
            </a:pPr>
            <a:r>
              <a:rPr lang="en-US" b="1" u="sng"/>
              <a:t>Holocene deposition (continued)</a:t>
            </a:r>
            <a:endParaRPr lang="en-US"/>
          </a:p>
          <a:p>
            <a:pPr marL="342900" indent="-342900" algn="l">
              <a:spcBef>
                <a:spcPct val="50000"/>
              </a:spcBef>
              <a:buFontTx/>
              <a:buAutoNum type="arabicPeriod" startAt="2"/>
            </a:pPr>
            <a:r>
              <a:rPr lang="en-US"/>
              <a:t>  Marine - Estuarine</a:t>
            </a:r>
          </a:p>
          <a:p>
            <a:pPr marL="800100" lvl="1" indent="-342900" algn="l">
              <a:spcBef>
                <a:spcPct val="50000"/>
              </a:spcBef>
              <a:buFontTx/>
              <a:buChar char="•"/>
            </a:pPr>
            <a:r>
              <a:rPr lang="en-US"/>
              <a:t>  sand bars / shoals</a:t>
            </a:r>
          </a:p>
          <a:p>
            <a:pPr marL="1257300" lvl="2" indent="-342900" algn="l">
              <a:spcBef>
                <a:spcPct val="50000"/>
              </a:spcBef>
              <a:buFont typeface="Wingdings" pitchFamily="2" charset="2"/>
              <a:buChar char="Ø"/>
            </a:pPr>
            <a:r>
              <a:rPr lang="en-US"/>
              <a:t>  sea grass meadows</a:t>
            </a:r>
          </a:p>
          <a:p>
            <a:pPr marL="800100" lvl="1" indent="-342900" algn="l">
              <a:spcBef>
                <a:spcPct val="50000"/>
              </a:spcBef>
              <a:buFontTx/>
              <a:buChar char="•"/>
            </a:pPr>
            <a:r>
              <a:rPr lang="en-US"/>
              <a:t>  sinkhole margins</a:t>
            </a:r>
          </a:p>
          <a:p>
            <a:pPr marL="1257300" lvl="2" indent="-342900" algn="l">
              <a:spcBef>
                <a:spcPct val="50000"/>
              </a:spcBef>
              <a:buFont typeface="Wingdings" pitchFamily="2" charset="2"/>
              <a:buChar char="Ø"/>
            </a:pPr>
            <a:r>
              <a:rPr lang="en-US"/>
              <a:t>  oyster beds / true mangroves / glades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11-9596"/>
          <p:cNvPicPr>
            <a:picLocks noChangeAspect="1" noChangeArrowheads="1"/>
          </p:cNvPicPr>
          <p:nvPr/>
        </p:nvPicPr>
        <p:blipFill>
          <a:blip r:embed="rId3" cstate="print"/>
          <a:srcRect/>
          <a:stretch>
            <a:fillRect/>
          </a:stretch>
        </p:blipFill>
        <p:spPr bwMode="auto">
          <a:xfrm>
            <a:off x="0" y="914400"/>
            <a:ext cx="9144000" cy="4648200"/>
          </a:xfrm>
          <a:prstGeom prst="rect">
            <a:avLst/>
          </a:prstGeom>
          <a:noFill/>
          <a:ln w="9525">
            <a:noFill/>
            <a:miter lim="800000"/>
            <a:headEnd/>
            <a:tailEnd/>
          </a:ln>
        </p:spPr>
      </p:pic>
      <p:sp>
        <p:nvSpPr>
          <p:cNvPr id="143363" name="Text Box 3"/>
          <p:cNvSpPr txBox="1">
            <a:spLocks noChangeArrowheads="1"/>
          </p:cNvSpPr>
          <p:nvPr/>
        </p:nvSpPr>
        <p:spPr bwMode="auto">
          <a:xfrm>
            <a:off x="0" y="5867400"/>
            <a:ext cx="9144000" cy="579438"/>
          </a:xfrm>
          <a:prstGeom prst="rect">
            <a:avLst/>
          </a:prstGeom>
          <a:noFill/>
          <a:ln w="38100">
            <a:noFill/>
            <a:miter lim="800000"/>
            <a:headEnd/>
            <a:tailEnd/>
          </a:ln>
        </p:spPr>
        <p:txBody>
          <a:bodyPr>
            <a:spAutoFit/>
          </a:bodyPr>
          <a:lstStyle/>
          <a:p>
            <a:pPr>
              <a:spcBef>
                <a:spcPct val="50000"/>
              </a:spcBef>
            </a:pPr>
            <a:r>
              <a:rPr lang="en-US"/>
              <a:t>Pop quiz.  Explain this landscape’s origin!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remove" nodeType="afterEffect">
                                  <p:stCondLst>
                                    <p:cond delay="0"/>
                                  </p:stCondLst>
                                  <p:childTnLst>
                                    <p:animClr clrSpc="rgb" dir="cw">
                                      <p:cBhvr override="childStyle">
                                        <p:cTn id="6" dur="500" fill="hold"/>
                                        <p:tgtEl>
                                          <p:spTgt spid="14336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http://farm3.static.flickr.com/2079/2232411772_fef0da8762_o.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Biscayne 08NPS"/>
          <p:cNvPicPr>
            <a:picLocks noChangeAspect="1" noChangeArrowheads="1"/>
          </p:cNvPicPr>
          <p:nvPr/>
        </p:nvPicPr>
        <p:blipFill>
          <a:blip r:embed="rId3" cstate="print"/>
          <a:srcRect/>
          <a:stretch>
            <a:fillRect/>
          </a:stretch>
        </p:blipFill>
        <p:spPr bwMode="auto">
          <a:xfrm>
            <a:off x="2362200" y="0"/>
            <a:ext cx="4429125" cy="6858000"/>
          </a:xfrm>
          <a:prstGeom prst="rect">
            <a:avLst/>
          </a:prstGeom>
          <a:noFill/>
          <a:ln w="9525">
            <a:noFill/>
            <a:miter lim="800000"/>
            <a:headEnd/>
            <a:tailEnd/>
          </a:ln>
        </p:spPr>
      </p:pic>
      <p:sp>
        <p:nvSpPr>
          <p:cNvPr id="3" name="TextBox 2"/>
          <p:cNvSpPr txBox="1"/>
          <p:nvPr/>
        </p:nvSpPr>
        <p:spPr>
          <a:xfrm>
            <a:off x="2057400" y="1752600"/>
            <a:ext cx="2895600" cy="1077913"/>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Mangrove seedling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Everglades 02NPS"/>
          <p:cNvPicPr>
            <a:picLocks noChangeAspect="1" noChangeArrowheads="1"/>
          </p:cNvPicPr>
          <p:nvPr/>
        </p:nvPicPr>
        <p:blipFill>
          <a:blip r:embed="rId3" cstate="print"/>
          <a:srcRect/>
          <a:stretch>
            <a:fillRect/>
          </a:stretch>
        </p:blipFill>
        <p:spPr bwMode="auto">
          <a:xfrm>
            <a:off x="-1208088" y="0"/>
            <a:ext cx="10352088" cy="6858000"/>
          </a:xfrm>
          <a:prstGeom prst="rect">
            <a:avLst/>
          </a:prstGeom>
          <a:noFill/>
          <a:ln w="9525">
            <a:noFill/>
            <a:miter lim="800000"/>
            <a:headEnd/>
            <a:tailEnd/>
          </a:ln>
        </p:spPr>
      </p:pic>
      <p:sp>
        <p:nvSpPr>
          <p:cNvPr id="74755" name="Text Box 3"/>
          <p:cNvSpPr txBox="1">
            <a:spLocks noChangeArrowheads="1"/>
          </p:cNvSpPr>
          <p:nvPr/>
        </p:nvSpPr>
        <p:spPr bwMode="auto">
          <a:xfrm>
            <a:off x="5715000" y="5638800"/>
            <a:ext cx="3124200" cy="579438"/>
          </a:xfrm>
          <a:prstGeom prst="rect">
            <a:avLst/>
          </a:prstGeom>
          <a:noFill/>
          <a:ln w="38100">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SALT WATER</a:t>
            </a:r>
          </a:p>
        </p:txBody>
      </p:sp>
      <p:sp>
        <p:nvSpPr>
          <p:cNvPr id="4" name="Text Box 3"/>
          <p:cNvSpPr txBox="1">
            <a:spLocks noChangeArrowheads="1"/>
          </p:cNvSpPr>
          <p:nvPr/>
        </p:nvSpPr>
        <p:spPr bwMode="auto">
          <a:xfrm>
            <a:off x="2438400" y="2133600"/>
            <a:ext cx="4876800" cy="579438"/>
          </a:xfrm>
          <a:prstGeom prst="rect">
            <a:avLst/>
          </a:prstGeom>
          <a:noFill/>
          <a:ln w="38100">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True Mangroves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Biscayne 18NPS"/>
          <p:cNvPicPr>
            <a:picLocks noChangeAspect="1" noChangeArrowheads="1"/>
          </p:cNvPicPr>
          <p:nvPr/>
        </p:nvPicPr>
        <p:blipFill>
          <a:blip r:embed="rId3" cstate="print"/>
          <a:srcRect/>
          <a:stretch>
            <a:fillRect/>
          </a:stretch>
        </p:blipFill>
        <p:spPr bwMode="auto">
          <a:xfrm>
            <a:off x="0" y="342900"/>
            <a:ext cx="9144000" cy="6170613"/>
          </a:xfrm>
          <a:prstGeom prst="rect">
            <a:avLst/>
          </a:prstGeom>
          <a:noFill/>
          <a:ln w="9525">
            <a:noFill/>
            <a:miter lim="800000"/>
            <a:headEnd/>
            <a:tailEnd/>
          </a:ln>
        </p:spPr>
      </p:pic>
      <p:sp>
        <p:nvSpPr>
          <p:cNvPr id="75779" name="Text Box 3"/>
          <p:cNvSpPr txBox="1">
            <a:spLocks noChangeArrowheads="1"/>
          </p:cNvSpPr>
          <p:nvPr/>
        </p:nvSpPr>
        <p:spPr bwMode="auto">
          <a:xfrm>
            <a:off x="4572000" y="293688"/>
            <a:ext cx="4572000" cy="1077912"/>
          </a:xfrm>
          <a:prstGeom prst="rect">
            <a:avLst/>
          </a:prstGeom>
          <a:noFill/>
          <a:ln w="38100">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Roots elevate tree and provide salt tolerance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Biscayne 17NPS"/>
          <p:cNvPicPr>
            <a:picLocks noChangeAspect="1" noChangeArrowheads="1"/>
          </p:cNvPicPr>
          <p:nvPr/>
        </p:nvPicPr>
        <p:blipFill>
          <a:blip r:embed="rId3" cstate="print"/>
          <a:srcRect/>
          <a:stretch>
            <a:fillRect/>
          </a:stretch>
        </p:blipFill>
        <p:spPr bwMode="auto">
          <a:xfrm>
            <a:off x="0" y="544513"/>
            <a:ext cx="9144000" cy="6313487"/>
          </a:xfrm>
          <a:prstGeom prst="rect">
            <a:avLst/>
          </a:prstGeom>
          <a:noFill/>
          <a:ln w="9525">
            <a:noFill/>
            <a:miter lim="800000"/>
            <a:headEnd/>
            <a:tailEnd/>
          </a:ln>
        </p:spPr>
      </p:pic>
      <p:sp>
        <p:nvSpPr>
          <p:cNvPr id="60419" name="Text Box 3"/>
          <p:cNvSpPr txBox="1">
            <a:spLocks noChangeArrowheads="1"/>
          </p:cNvSpPr>
          <p:nvPr/>
        </p:nvSpPr>
        <p:spPr bwMode="auto">
          <a:xfrm>
            <a:off x="0" y="0"/>
            <a:ext cx="9144000" cy="579438"/>
          </a:xfrm>
          <a:prstGeom prst="rect">
            <a:avLst/>
          </a:prstGeom>
          <a:noFill/>
          <a:ln w="9525">
            <a:noFill/>
            <a:miter lim="800000"/>
            <a:headEnd/>
            <a:tailEnd/>
          </a:ln>
        </p:spPr>
        <p:txBody>
          <a:bodyPr>
            <a:spAutoFit/>
          </a:bodyPr>
          <a:lstStyle/>
          <a:p>
            <a:pPr>
              <a:spcBef>
                <a:spcPct val="50000"/>
              </a:spcBef>
            </a:pPr>
            <a:r>
              <a:rPr lang="en-US"/>
              <a:t> Relict stream channel through keys</a:t>
            </a:r>
          </a:p>
        </p:txBody>
      </p:sp>
      <p:sp>
        <p:nvSpPr>
          <p:cNvPr id="60420" name="Text Box 4"/>
          <p:cNvSpPr txBox="1">
            <a:spLocks noChangeArrowheads="1"/>
          </p:cNvSpPr>
          <p:nvPr/>
        </p:nvSpPr>
        <p:spPr bwMode="auto">
          <a:xfrm>
            <a:off x="5638800" y="849313"/>
            <a:ext cx="2590800" cy="579437"/>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bay</a:t>
            </a:r>
          </a:p>
        </p:txBody>
      </p:sp>
      <p:sp>
        <p:nvSpPr>
          <p:cNvPr id="60421" name="Text Box 5"/>
          <p:cNvSpPr txBox="1">
            <a:spLocks noChangeArrowheads="1"/>
          </p:cNvSpPr>
          <p:nvPr/>
        </p:nvSpPr>
        <p:spPr bwMode="auto">
          <a:xfrm>
            <a:off x="1143000" y="6030913"/>
            <a:ext cx="2209800" cy="579437"/>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ocean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beachhunter.net/images/kayaking/fortdesoto/kayak_fd_mangleroots700x52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Everglades NP2 SS"/>
          <p:cNvPicPr>
            <a:picLocks noChangeAspect="1" noChangeArrowheads="1"/>
          </p:cNvPicPr>
          <p:nvPr/>
        </p:nvPicPr>
        <p:blipFill>
          <a:blip r:embed="rId3" cstate="print"/>
          <a:srcRect/>
          <a:stretch>
            <a:fillRect/>
          </a:stretch>
        </p:blipFill>
        <p:spPr bwMode="auto">
          <a:xfrm>
            <a:off x="0" y="465138"/>
            <a:ext cx="9144000" cy="5927725"/>
          </a:xfrm>
          <a:prstGeom prst="rect">
            <a:avLst/>
          </a:prstGeom>
          <a:noFill/>
          <a:ln w="9525">
            <a:noFill/>
            <a:miter lim="800000"/>
            <a:headEnd/>
            <a:tailEnd/>
          </a:ln>
        </p:spPr>
      </p:pic>
      <p:sp>
        <p:nvSpPr>
          <p:cNvPr id="76803" name="Text Box 3"/>
          <p:cNvSpPr txBox="1">
            <a:spLocks noChangeArrowheads="1"/>
          </p:cNvSpPr>
          <p:nvPr/>
        </p:nvSpPr>
        <p:spPr bwMode="auto">
          <a:xfrm>
            <a:off x="0" y="457200"/>
            <a:ext cx="9144000" cy="579438"/>
          </a:xfrm>
          <a:prstGeom prst="rect">
            <a:avLst/>
          </a:prstGeom>
          <a:noFill/>
          <a:ln w="38100">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Mangrove roots slow currents and trap sediment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GAMBAR%5CMANGROVE"/>
          <p:cNvPicPr>
            <a:picLocks noChangeAspect="1" noChangeArrowheads="1"/>
          </p:cNvPicPr>
          <p:nvPr/>
        </p:nvPicPr>
        <p:blipFill>
          <a:blip r:embed="rId3" cstate="print"/>
          <a:srcRect/>
          <a:stretch>
            <a:fillRect/>
          </a:stretch>
        </p:blipFill>
        <p:spPr bwMode="auto">
          <a:xfrm>
            <a:off x="4114800" y="0"/>
            <a:ext cx="5029200" cy="3459163"/>
          </a:xfrm>
          <a:prstGeom prst="rect">
            <a:avLst/>
          </a:prstGeom>
          <a:noFill/>
          <a:ln w="9525">
            <a:noFill/>
            <a:miter lim="800000"/>
            <a:headEnd/>
            <a:tailEnd/>
          </a:ln>
        </p:spPr>
      </p:pic>
      <p:pic>
        <p:nvPicPr>
          <p:cNvPr id="80899" name="Picture 3" descr="peat"/>
          <p:cNvPicPr>
            <a:picLocks noChangeAspect="1" noChangeArrowheads="1"/>
          </p:cNvPicPr>
          <p:nvPr/>
        </p:nvPicPr>
        <p:blipFill>
          <a:blip r:embed="rId4" cstate="print"/>
          <a:srcRect t="7143" b="3572"/>
          <a:stretch>
            <a:fillRect/>
          </a:stretch>
        </p:blipFill>
        <p:spPr bwMode="auto">
          <a:xfrm>
            <a:off x="0" y="3505200"/>
            <a:ext cx="6400800" cy="3810000"/>
          </a:xfrm>
          <a:prstGeom prst="rect">
            <a:avLst/>
          </a:prstGeom>
          <a:noFill/>
          <a:ln w="9525">
            <a:noFill/>
            <a:miter lim="800000"/>
            <a:headEnd/>
            <a:tailEnd/>
          </a:ln>
        </p:spPr>
      </p:pic>
      <p:sp>
        <p:nvSpPr>
          <p:cNvPr id="80900" name="Text Box 4"/>
          <p:cNvSpPr txBox="1">
            <a:spLocks noChangeArrowheads="1"/>
          </p:cNvSpPr>
          <p:nvPr/>
        </p:nvSpPr>
        <p:spPr bwMode="auto">
          <a:xfrm>
            <a:off x="304800" y="914400"/>
            <a:ext cx="3505200" cy="1066800"/>
          </a:xfrm>
          <a:prstGeom prst="rect">
            <a:avLst/>
          </a:prstGeom>
          <a:noFill/>
          <a:ln w="38100">
            <a:noFill/>
            <a:miter lim="800000"/>
            <a:headEnd/>
            <a:tailEnd/>
          </a:ln>
        </p:spPr>
        <p:txBody>
          <a:bodyPr>
            <a:spAutoFit/>
          </a:bodyPr>
          <a:lstStyle/>
          <a:p>
            <a:pPr>
              <a:spcBef>
                <a:spcPct val="50000"/>
              </a:spcBef>
            </a:pPr>
            <a:r>
              <a:rPr lang="en-US"/>
              <a:t>Mangrove hammock</a:t>
            </a:r>
          </a:p>
        </p:txBody>
      </p:sp>
      <p:sp>
        <p:nvSpPr>
          <p:cNvPr id="80901" name="Text Box 5"/>
          <p:cNvSpPr txBox="1">
            <a:spLocks noChangeArrowheads="1"/>
          </p:cNvSpPr>
          <p:nvPr/>
        </p:nvSpPr>
        <p:spPr bwMode="auto">
          <a:xfrm>
            <a:off x="6781800" y="4800600"/>
            <a:ext cx="1981200" cy="579438"/>
          </a:xfrm>
          <a:prstGeom prst="rect">
            <a:avLst/>
          </a:prstGeom>
          <a:noFill/>
          <a:ln w="38100">
            <a:noFill/>
            <a:miter lim="800000"/>
            <a:headEnd/>
            <a:tailEnd/>
          </a:ln>
        </p:spPr>
        <p:txBody>
          <a:bodyPr>
            <a:spAutoFit/>
          </a:bodyPr>
          <a:lstStyle/>
          <a:p>
            <a:pPr>
              <a:spcBef>
                <a:spcPct val="50000"/>
              </a:spcBef>
            </a:pPr>
            <a:r>
              <a:rPr lang="en-US"/>
              <a:t>Peat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Biscayne 05DBH"/>
          <p:cNvPicPr>
            <a:picLocks noChangeAspect="1" noChangeArrowheads="1"/>
          </p:cNvPicPr>
          <p:nvPr/>
        </p:nvPicPr>
        <p:blipFill>
          <a:blip r:embed="rId3" cstate="print"/>
          <a:srcRect/>
          <a:stretch>
            <a:fillRect/>
          </a:stretch>
        </p:blipFill>
        <p:spPr bwMode="auto">
          <a:xfrm>
            <a:off x="0" y="415925"/>
            <a:ext cx="9144000" cy="6026150"/>
          </a:xfrm>
          <a:prstGeom prst="rect">
            <a:avLst/>
          </a:prstGeom>
          <a:noFill/>
          <a:ln w="9525">
            <a:noFill/>
            <a:miter lim="800000"/>
            <a:headEnd/>
            <a:tailEnd/>
          </a:ln>
        </p:spPr>
      </p:pic>
      <p:sp>
        <p:nvSpPr>
          <p:cNvPr id="78851" name="Text Box 3"/>
          <p:cNvSpPr txBox="1">
            <a:spLocks noChangeArrowheads="1"/>
          </p:cNvSpPr>
          <p:nvPr/>
        </p:nvSpPr>
        <p:spPr bwMode="auto">
          <a:xfrm>
            <a:off x="2552700" y="2590800"/>
            <a:ext cx="4038600" cy="579438"/>
          </a:xfrm>
          <a:prstGeom prst="rect">
            <a:avLst/>
          </a:prstGeom>
          <a:noFill/>
          <a:ln w="38100">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NEW LAND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Florida Bay"/>
          <p:cNvPicPr>
            <a:picLocks noChangeAspect="1" noChangeArrowheads="1"/>
          </p:cNvPicPr>
          <p:nvPr/>
        </p:nvPicPr>
        <p:blipFill>
          <a:blip r:embed="rId3" cstate="print"/>
          <a:srcRect/>
          <a:stretch>
            <a:fillRect/>
          </a:stretch>
        </p:blipFill>
        <p:spPr bwMode="auto">
          <a:xfrm>
            <a:off x="0" y="355600"/>
            <a:ext cx="9144000" cy="6146800"/>
          </a:xfrm>
          <a:prstGeom prst="rect">
            <a:avLst/>
          </a:prstGeom>
          <a:noFill/>
          <a:ln w="9525">
            <a:noFill/>
            <a:miter lim="800000"/>
            <a:headEnd/>
            <a:tailEnd/>
          </a:ln>
        </p:spPr>
      </p:pic>
      <p:sp>
        <p:nvSpPr>
          <p:cNvPr id="4" name="Text Box 4"/>
          <p:cNvSpPr txBox="1">
            <a:spLocks noChangeArrowheads="1"/>
          </p:cNvSpPr>
          <p:nvPr/>
        </p:nvSpPr>
        <p:spPr bwMode="auto">
          <a:xfrm>
            <a:off x="0" y="2362200"/>
            <a:ext cx="2057400" cy="519113"/>
          </a:xfrm>
          <a:prstGeom prst="rect">
            <a:avLst/>
          </a:prstGeom>
          <a:noFill/>
          <a:ln w="38100">
            <a:noFill/>
            <a:miter lim="800000"/>
            <a:headEnd/>
            <a:tailEnd/>
          </a:ln>
        </p:spPr>
        <p:txBody>
          <a:bodyPr>
            <a:spAutoFit/>
          </a:bodyPr>
          <a:lstStyle/>
          <a:p>
            <a:pPr>
              <a:spcBef>
                <a:spcPct val="50000"/>
              </a:spcBef>
              <a:defRPr/>
            </a:pPr>
            <a:r>
              <a:rPr lang="en-US" sz="2800" dirty="0">
                <a:effectLst>
                  <a:outerShdw blurRad="38100" dist="38100" dir="2700000" algn="tl">
                    <a:srgbClr val="000000">
                      <a:alpha val="43137"/>
                    </a:srgbClr>
                  </a:outerShdw>
                </a:effectLst>
              </a:rPr>
              <a:t>brackish</a:t>
            </a:r>
          </a:p>
        </p:txBody>
      </p:sp>
      <p:sp>
        <p:nvSpPr>
          <p:cNvPr id="5" name="Text Box 5"/>
          <p:cNvSpPr txBox="1">
            <a:spLocks noChangeArrowheads="1"/>
          </p:cNvSpPr>
          <p:nvPr/>
        </p:nvSpPr>
        <p:spPr bwMode="auto">
          <a:xfrm>
            <a:off x="7467600" y="3168650"/>
            <a:ext cx="1524000" cy="519113"/>
          </a:xfrm>
          <a:prstGeom prst="rect">
            <a:avLst/>
          </a:prstGeom>
          <a:noFill/>
          <a:ln w="38100">
            <a:noFill/>
            <a:miter lim="800000"/>
            <a:headEnd/>
            <a:tailEnd/>
          </a:ln>
        </p:spPr>
        <p:txBody>
          <a:bodyPr>
            <a:spAutoFit/>
          </a:bodyPr>
          <a:lstStyle/>
          <a:p>
            <a:pPr>
              <a:spcBef>
                <a:spcPct val="50000"/>
              </a:spcBef>
              <a:defRPr/>
            </a:pPr>
            <a:r>
              <a:rPr lang="en-US" sz="2800" dirty="0">
                <a:effectLst>
                  <a:outerShdw blurRad="38100" dist="38100" dir="2700000" algn="tl">
                    <a:srgbClr val="000000">
                      <a:alpha val="43137"/>
                    </a:srgbClr>
                  </a:outerShdw>
                </a:effectLst>
              </a:rPr>
              <a:t>fresher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Florida Bay"/>
          <p:cNvPicPr>
            <a:picLocks noChangeAspect="1" noChangeArrowheads="1"/>
          </p:cNvPicPr>
          <p:nvPr/>
        </p:nvPicPr>
        <p:blipFill>
          <a:blip r:embed="rId3" cstate="print"/>
          <a:srcRect/>
          <a:stretch>
            <a:fillRect/>
          </a:stretch>
        </p:blipFill>
        <p:spPr bwMode="auto">
          <a:xfrm>
            <a:off x="0" y="355600"/>
            <a:ext cx="9144000" cy="6146800"/>
          </a:xfrm>
          <a:prstGeom prst="rect">
            <a:avLst/>
          </a:prstGeom>
          <a:noFill/>
          <a:ln w="9525">
            <a:noFill/>
            <a:miter lim="800000"/>
            <a:headEnd/>
            <a:tailEnd/>
          </a:ln>
        </p:spPr>
      </p:pic>
      <p:sp>
        <p:nvSpPr>
          <p:cNvPr id="82947" name="Text Box 3"/>
          <p:cNvSpPr txBox="1">
            <a:spLocks noChangeArrowheads="1"/>
          </p:cNvSpPr>
          <p:nvPr/>
        </p:nvSpPr>
        <p:spPr bwMode="auto">
          <a:xfrm>
            <a:off x="7239000" y="3200400"/>
            <a:ext cx="1676400" cy="579438"/>
          </a:xfrm>
          <a:prstGeom prst="rect">
            <a:avLst/>
          </a:prstGeom>
          <a:noFill/>
          <a:ln w="38100">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Glades</a:t>
            </a:r>
          </a:p>
        </p:txBody>
      </p:sp>
      <p:sp>
        <p:nvSpPr>
          <p:cNvPr id="6" name="Text Box 3"/>
          <p:cNvSpPr txBox="1">
            <a:spLocks noChangeArrowheads="1"/>
          </p:cNvSpPr>
          <p:nvPr/>
        </p:nvSpPr>
        <p:spPr bwMode="auto">
          <a:xfrm>
            <a:off x="2057400" y="3733800"/>
            <a:ext cx="3505200" cy="579438"/>
          </a:xfrm>
          <a:prstGeom prst="rect">
            <a:avLst/>
          </a:prstGeom>
          <a:noFill/>
          <a:ln w="38100">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True mangroves</a:t>
            </a:r>
          </a:p>
        </p:txBody>
      </p:sp>
      <p:sp>
        <p:nvSpPr>
          <p:cNvPr id="7" name="Line 5"/>
          <p:cNvSpPr>
            <a:spLocks noChangeShapeType="1"/>
          </p:cNvSpPr>
          <p:nvPr/>
        </p:nvSpPr>
        <p:spPr bwMode="auto">
          <a:xfrm flipV="1">
            <a:off x="5334000" y="3581400"/>
            <a:ext cx="381000" cy="4572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8" name="Line 6"/>
          <p:cNvSpPr>
            <a:spLocks noChangeShapeType="1"/>
          </p:cNvSpPr>
          <p:nvPr/>
        </p:nvSpPr>
        <p:spPr bwMode="auto">
          <a:xfrm>
            <a:off x="5334000" y="4038600"/>
            <a:ext cx="1219200" cy="762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9" name="Line 7"/>
          <p:cNvSpPr>
            <a:spLocks noChangeShapeType="1"/>
          </p:cNvSpPr>
          <p:nvPr/>
        </p:nvSpPr>
        <p:spPr bwMode="auto">
          <a:xfrm>
            <a:off x="5334000" y="4038600"/>
            <a:ext cx="1752600" cy="15240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a:stretch>
            <a:fillRect/>
          </a:stretch>
        </p:blipFill>
        <p:spPr bwMode="auto">
          <a:xfrm>
            <a:off x="0" y="1235075"/>
            <a:ext cx="9144000" cy="5622925"/>
          </a:xfrm>
          <a:prstGeom prst="rect">
            <a:avLst/>
          </a:prstGeom>
          <a:noFill/>
          <a:ln w="9525">
            <a:noFill/>
            <a:miter lim="800000"/>
            <a:headEnd/>
            <a:tailEnd/>
          </a:ln>
        </p:spPr>
      </p:pic>
      <p:pic>
        <p:nvPicPr>
          <p:cNvPr id="84995" name="Picture 3"/>
          <p:cNvPicPr>
            <a:picLocks noChangeAspect="1" noChangeArrowheads="1"/>
          </p:cNvPicPr>
          <p:nvPr/>
        </p:nvPicPr>
        <p:blipFill>
          <a:blip r:embed="rId4" cstate="print"/>
          <a:srcRect/>
          <a:stretch>
            <a:fillRect/>
          </a:stretch>
        </p:blipFill>
        <p:spPr bwMode="auto">
          <a:xfrm>
            <a:off x="0" y="-1828800"/>
            <a:ext cx="9144000" cy="562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1295400"/>
            <a:ext cx="9144000" cy="4278094"/>
          </a:xfrm>
          <a:prstGeom prst="rect">
            <a:avLst/>
          </a:prstGeom>
          <a:noFill/>
          <a:ln w="9525">
            <a:noFill/>
            <a:miter lim="800000"/>
            <a:headEnd/>
            <a:tailEnd/>
          </a:ln>
        </p:spPr>
        <p:txBody>
          <a:bodyPr>
            <a:spAutoFit/>
          </a:bodyPr>
          <a:lstStyle/>
          <a:p>
            <a:pPr marL="342900" indent="-342900" algn="l">
              <a:spcBef>
                <a:spcPct val="50000"/>
              </a:spcBef>
            </a:pPr>
            <a:r>
              <a:rPr lang="en-US" b="1" u="sng" dirty="0"/>
              <a:t>Holocene deposition (continued)</a:t>
            </a:r>
            <a:endParaRPr lang="en-US" dirty="0"/>
          </a:p>
          <a:p>
            <a:pPr marL="342900" indent="-342900" algn="l">
              <a:spcBef>
                <a:spcPct val="50000"/>
              </a:spcBef>
              <a:buFontTx/>
              <a:buAutoNum type="arabicPeriod" startAt="3"/>
            </a:pPr>
            <a:r>
              <a:rPr lang="en-US" dirty="0"/>
              <a:t>  Sloughs</a:t>
            </a:r>
          </a:p>
          <a:p>
            <a:pPr marL="800100" lvl="1" indent="-342900" algn="l">
              <a:spcBef>
                <a:spcPct val="50000"/>
              </a:spcBef>
              <a:buFontTx/>
              <a:buChar char="•"/>
            </a:pPr>
            <a:r>
              <a:rPr lang="en-US" dirty="0"/>
              <a:t>  fresh water </a:t>
            </a:r>
            <a:r>
              <a:rPr lang="en-US" dirty="0" smtClean="0"/>
              <a:t>hammocks</a:t>
            </a:r>
          </a:p>
          <a:p>
            <a:pPr marL="1257300" lvl="2" indent="-342900" algn="l">
              <a:spcBef>
                <a:spcPct val="50000"/>
              </a:spcBef>
              <a:buFont typeface="Wingdings" pitchFamily="2" charset="2"/>
              <a:buChar char="Ø"/>
            </a:pPr>
            <a:r>
              <a:rPr lang="en-US" dirty="0" smtClean="0"/>
              <a:t> peat</a:t>
            </a:r>
            <a:endParaRPr lang="en-US" dirty="0"/>
          </a:p>
          <a:p>
            <a:pPr marL="800100" lvl="1" indent="-342900" algn="l">
              <a:spcBef>
                <a:spcPct val="50000"/>
              </a:spcBef>
              <a:buFontTx/>
              <a:buChar char="•"/>
            </a:pPr>
            <a:r>
              <a:rPr lang="en-US" dirty="0"/>
              <a:t>  </a:t>
            </a:r>
            <a:r>
              <a:rPr lang="en-US" dirty="0" smtClean="0"/>
              <a:t>glades</a:t>
            </a:r>
          </a:p>
          <a:p>
            <a:pPr marL="1257300" lvl="2" indent="-342900" algn="l">
              <a:spcBef>
                <a:spcPct val="50000"/>
              </a:spcBef>
              <a:buFont typeface="Wingdings" pitchFamily="2" charset="2"/>
              <a:buChar char="Ø"/>
            </a:pPr>
            <a:r>
              <a:rPr lang="en-US" dirty="0" smtClean="0"/>
              <a:t> marl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Everglades 01NPS"/>
          <p:cNvPicPr>
            <a:picLocks noChangeAspect="1" noChangeArrowheads="1"/>
          </p:cNvPicPr>
          <p:nvPr/>
        </p:nvPicPr>
        <p:blipFill>
          <a:blip r:embed="rId3" cstate="print"/>
          <a:srcRect/>
          <a:stretch>
            <a:fillRect/>
          </a:stretch>
        </p:blipFill>
        <p:spPr bwMode="auto">
          <a:xfrm>
            <a:off x="0" y="768350"/>
            <a:ext cx="9144000" cy="6089650"/>
          </a:xfrm>
          <a:prstGeom prst="rect">
            <a:avLst/>
          </a:prstGeom>
          <a:noFill/>
          <a:ln w="9525">
            <a:noFill/>
            <a:miter lim="800000"/>
            <a:headEnd/>
            <a:tailEnd/>
          </a:ln>
        </p:spPr>
      </p:pic>
      <p:sp>
        <p:nvSpPr>
          <p:cNvPr id="87043" name="Text Box 4"/>
          <p:cNvSpPr txBox="1">
            <a:spLocks noChangeArrowheads="1"/>
          </p:cNvSpPr>
          <p:nvPr/>
        </p:nvSpPr>
        <p:spPr bwMode="auto">
          <a:xfrm>
            <a:off x="0" y="6248400"/>
            <a:ext cx="9144000" cy="579438"/>
          </a:xfrm>
          <a:prstGeom prst="rect">
            <a:avLst/>
          </a:prstGeom>
          <a:noFill/>
          <a:ln w="38100">
            <a:noFill/>
            <a:miter lim="800000"/>
            <a:headEnd/>
            <a:tailEnd/>
          </a:ln>
        </p:spPr>
        <p:txBody>
          <a:bodyPr>
            <a:spAutoFit/>
          </a:bodyPr>
          <a:lstStyle/>
          <a:p>
            <a:pPr>
              <a:spcBef>
                <a:spcPct val="50000"/>
              </a:spcBef>
            </a:pPr>
            <a:endParaRPr lang="en-US"/>
          </a:p>
        </p:txBody>
      </p:sp>
      <p:sp>
        <p:nvSpPr>
          <p:cNvPr id="87044" name="Text Box 5"/>
          <p:cNvSpPr txBox="1">
            <a:spLocks noChangeArrowheads="1"/>
          </p:cNvSpPr>
          <p:nvPr/>
        </p:nvSpPr>
        <p:spPr bwMode="auto">
          <a:xfrm>
            <a:off x="0" y="152400"/>
            <a:ext cx="9144000" cy="519113"/>
          </a:xfrm>
          <a:prstGeom prst="rect">
            <a:avLst/>
          </a:prstGeom>
          <a:noFill/>
          <a:ln w="38100">
            <a:noFill/>
            <a:miter lim="800000"/>
            <a:headEnd/>
            <a:tailEnd/>
          </a:ln>
        </p:spPr>
        <p:txBody>
          <a:bodyPr>
            <a:spAutoFit/>
          </a:bodyPr>
          <a:lstStyle/>
          <a:p>
            <a:pPr>
              <a:spcBef>
                <a:spcPct val="50000"/>
              </a:spcBef>
            </a:pPr>
            <a:r>
              <a:rPr lang="en-US" sz="2800" dirty="0"/>
              <a:t>Snake River Slough and false mangrove hammocks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Everglades NP SS"/>
          <p:cNvPicPr>
            <a:picLocks noChangeAspect="1" noChangeArrowheads="1"/>
          </p:cNvPicPr>
          <p:nvPr/>
        </p:nvPicPr>
        <p:blipFill>
          <a:blip r:embed="rId3" cstate="print"/>
          <a:srcRect/>
          <a:stretch>
            <a:fillRect/>
          </a:stretch>
        </p:blipFill>
        <p:spPr bwMode="auto">
          <a:xfrm>
            <a:off x="2209800" y="0"/>
            <a:ext cx="44973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3" cstate="print"/>
          <a:srcRect/>
          <a:stretch>
            <a:fillRect/>
          </a:stretch>
        </p:blipFill>
        <p:spPr bwMode="auto">
          <a:xfrm>
            <a:off x="0" y="333375"/>
            <a:ext cx="9144000" cy="6191250"/>
          </a:xfrm>
          <a:prstGeom prst="rect">
            <a:avLst/>
          </a:prstGeom>
          <a:noFill/>
          <a:ln w="38100">
            <a:noFill/>
            <a:miter lim="800000"/>
            <a:headEnd/>
            <a:tailEnd/>
          </a:ln>
        </p:spPr>
      </p:pic>
      <p:sp>
        <p:nvSpPr>
          <p:cNvPr id="6" name="Text Box 4"/>
          <p:cNvSpPr txBox="1">
            <a:spLocks noChangeArrowheads="1"/>
          </p:cNvSpPr>
          <p:nvPr/>
        </p:nvSpPr>
        <p:spPr bwMode="auto">
          <a:xfrm>
            <a:off x="6172200" y="990600"/>
            <a:ext cx="2590800" cy="579438"/>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bay</a:t>
            </a:r>
          </a:p>
        </p:txBody>
      </p:sp>
      <p:sp>
        <p:nvSpPr>
          <p:cNvPr id="7" name="Text Box 5"/>
          <p:cNvSpPr txBox="1">
            <a:spLocks noChangeArrowheads="1"/>
          </p:cNvSpPr>
          <p:nvPr/>
        </p:nvSpPr>
        <p:spPr bwMode="auto">
          <a:xfrm>
            <a:off x="0" y="4114800"/>
            <a:ext cx="2209800" cy="579438"/>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ocean</a:t>
            </a:r>
          </a:p>
        </p:txBody>
      </p:sp>
      <p:sp>
        <p:nvSpPr>
          <p:cNvPr id="8" name="Left Arrow 7"/>
          <p:cNvSpPr/>
          <p:nvPr/>
        </p:nvSpPr>
        <p:spPr bwMode="auto">
          <a:xfrm rot="21322347">
            <a:off x="3653675" y="3765607"/>
            <a:ext cx="2714535" cy="917568"/>
          </a:xfrm>
          <a:prstGeom prst="leftArrow">
            <a:avLst>
              <a:gd name="adj1" fmla="val 50803"/>
              <a:gd name="adj2" fmla="val 50803"/>
            </a:avLst>
          </a:prstGeom>
          <a:solidFill>
            <a:schemeClr val="accent1">
              <a:lumMod val="75000"/>
              <a:alpha val="50000"/>
            </a:schemeClr>
          </a:solidFill>
          <a:ln w="12700" cap="flat" cmpd="sng" algn="ctr">
            <a:solidFill>
              <a:schemeClr val="tx1"/>
            </a:solidFill>
            <a:prstDash val="solid"/>
            <a:round/>
            <a:headEnd type="none" w="med" len="med"/>
            <a:tailEnd type="triangle" w="med" len="med"/>
          </a:ln>
          <a:effectLst>
            <a:outerShdw blurRad="50800" dist="38100" dir="2700000" algn="tl" rotWithShape="0">
              <a:prstClr val="black">
                <a:alpha val="40000"/>
              </a:prstClr>
            </a:outerShdw>
          </a:effectLst>
          <a:scene3d>
            <a:camera prst="orthographicFront">
              <a:rot lat="18600000" lon="0" rev="0"/>
            </a:camera>
            <a:lightRig rig="threePt" dir="t"/>
          </a:scene3d>
          <a:sp3d z="38100">
            <a:bevelT w="6350"/>
          </a:sp3d>
        </p:spPr>
        <p:txBody>
          <a:bodyPr/>
          <a:lstStyle/>
          <a:p>
            <a:pPr>
              <a:defRPr/>
            </a:pPr>
            <a:r>
              <a:rPr lang="en-US" sz="2400" b="1" dirty="0">
                <a:effectLst>
                  <a:outerShdw blurRad="38100" dist="38100" dir="2700000" algn="tl">
                    <a:srgbClr val="000000">
                      <a:alpha val="43137"/>
                    </a:srgbClr>
                  </a:outerShdw>
                </a:effectLst>
              </a:rPr>
              <a:t>Stream flow</a:t>
            </a:r>
          </a:p>
        </p:txBody>
      </p:sp>
      <p:sp>
        <p:nvSpPr>
          <p:cNvPr id="9" name="Left Arrow 8"/>
          <p:cNvSpPr/>
          <p:nvPr/>
        </p:nvSpPr>
        <p:spPr bwMode="auto">
          <a:xfrm rot="21322347">
            <a:off x="1327989" y="1327206"/>
            <a:ext cx="2714535" cy="917568"/>
          </a:xfrm>
          <a:prstGeom prst="leftArrow">
            <a:avLst>
              <a:gd name="adj1" fmla="val 50803"/>
              <a:gd name="adj2" fmla="val 50803"/>
            </a:avLst>
          </a:prstGeom>
          <a:solidFill>
            <a:schemeClr val="accent1">
              <a:lumMod val="75000"/>
              <a:alpha val="50000"/>
            </a:schemeClr>
          </a:solidFill>
          <a:ln w="12700" cap="flat" cmpd="sng" algn="ctr">
            <a:solidFill>
              <a:schemeClr val="tx1"/>
            </a:solidFill>
            <a:prstDash val="solid"/>
            <a:round/>
            <a:headEnd type="none" w="med" len="med"/>
            <a:tailEnd type="triangle" w="med" len="med"/>
          </a:ln>
          <a:effectLst>
            <a:outerShdw blurRad="50800" dist="38100" dir="2700000" algn="tl" rotWithShape="0">
              <a:prstClr val="black">
                <a:alpha val="40000"/>
              </a:prstClr>
            </a:outerShdw>
          </a:effectLst>
          <a:scene3d>
            <a:camera prst="orthographicFront">
              <a:rot lat="18600000" lon="0" rev="0"/>
            </a:camera>
            <a:lightRig rig="threePt" dir="t"/>
          </a:scene3d>
          <a:sp3d z="38100">
            <a:bevelT w="6350"/>
          </a:sp3d>
        </p:spPr>
        <p:txBody>
          <a:bodyPr/>
          <a:lstStyle/>
          <a:p>
            <a:pPr>
              <a:defRPr/>
            </a:pPr>
            <a:r>
              <a:rPr lang="en-US" sz="2400" b="1" dirty="0">
                <a:effectLst>
                  <a:outerShdw blurRad="38100" dist="38100" dir="2700000" algn="tl">
                    <a:srgbClr val="000000">
                      <a:alpha val="43137"/>
                    </a:srgbClr>
                  </a:outerShdw>
                </a:effectLst>
              </a:rPr>
              <a:t>Stream flow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GAMBAR%5CMANGROVE"/>
          <p:cNvPicPr>
            <a:picLocks noChangeAspect="1" noChangeArrowheads="1"/>
          </p:cNvPicPr>
          <p:nvPr/>
        </p:nvPicPr>
        <p:blipFill>
          <a:blip r:embed="rId3" cstate="print"/>
          <a:srcRect/>
          <a:stretch>
            <a:fillRect/>
          </a:stretch>
        </p:blipFill>
        <p:spPr bwMode="auto">
          <a:xfrm>
            <a:off x="4114800" y="0"/>
            <a:ext cx="5029200" cy="3459163"/>
          </a:xfrm>
          <a:prstGeom prst="rect">
            <a:avLst/>
          </a:prstGeom>
          <a:noFill/>
          <a:ln w="9525">
            <a:noFill/>
            <a:miter lim="800000"/>
            <a:headEnd/>
            <a:tailEnd/>
          </a:ln>
        </p:spPr>
      </p:pic>
      <p:pic>
        <p:nvPicPr>
          <p:cNvPr id="89091" name="Picture 3" descr="peat"/>
          <p:cNvPicPr>
            <a:picLocks noChangeAspect="1" noChangeArrowheads="1"/>
          </p:cNvPicPr>
          <p:nvPr/>
        </p:nvPicPr>
        <p:blipFill>
          <a:blip r:embed="rId4" cstate="print"/>
          <a:srcRect t="7143" b="3572"/>
          <a:stretch>
            <a:fillRect/>
          </a:stretch>
        </p:blipFill>
        <p:spPr bwMode="auto">
          <a:xfrm>
            <a:off x="0" y="3505200"/>
            <a:ext cx="6400800" cy="3810000"/>
          </a:xfrm>
          <a:prstGeom prst="rect">
            <a:avLst/>
          </a:prstGeom>
          <a:noFill/>
          <a:ln w="9525">
            <a:noFill/>
            <a:miter lim="800000"/>
            <a:headEnd/>
            <a:tailEnd/>
          </a:ln>
        </p:spPr>
      </p:pic>
      <p:sp>
        <p:nvSpPr>
          <p:cNvPr id="89092" name="Text Box 4"/>
          <p:cNvSpPr txBox="1">
            <a:spLocks noChangeArrowheads="1"/>
          </p:cNvSpPr>
          <p:nvPr/>
        </p:nvSpPr>
        <p:spPr bwMode="auto">
          <a:xfrm>
            <a:off x="304800" y="914400"/>
            <a:ext cx="3505200" cy="1066800"/>
          </a:xfrm>
          <a:prstGeom prst="rect">
            <a:avLst/>
          </a:prstGeom>
          <a:noFill/>
          <a:ln w="38100">
            <a:noFill/>
            <a:miter lim="800000"/>
            <a:headEnd/>
            <a:tailEnd/>
          </a:ln>
        </p:spPr>
        <p:txBody>
          <a:bodyPr>
            <a:spAutoFit/>
          </a:bodyPr>
          <a:lstStyle/>
          <a:p>
            <a:pPr>
              <a:spcBef>
                <a:spcPct val="50000"/>
              </a:spcBef>
            </a:pPr>
            <a:r>
              <a:rPr lang="en-US"/>
              <a:t>Mangrove hammock</a:t>
            </a:r>
          </a:p>
        </p:txBody>
      </p:sp>
      <p:sp>
        <p:nvSpPr>
          <p:cNvPr id="89093" name="Text Box 5"/>
          <p:cNvSpPr txBox="1">
            <a:spLocks noChangeArrowheads="1"/>
          </p:cNvSpPr>
          <p:nvPr/>
        </p:nvSpPr>
        <p:spPr bwMode="auto">
          <a:xfrm>
            <a:off x="6781800" y="4800600"/>
            <a:ext cx="1981200" cy="579438"/>
          </a:xfrm>
          <a:prstGeom prst="rect">
            <a:avLst/>
          </a:prstGeom>
          <a:noFill/>
          <a:ln w="38100">
            <a:noFill/>
            <a:miter lim="800000"/>
            <a:headEnd/>
            <a:tailEnd/>
          </a:ln>
        </p:spPr>
        <p:txBody>
          <a:bodyPr>
            <a:spAutoFit/>
          </a:bodyPr>
          <a:lstStyle/>
          <a:p>
            <a:pPr>
              <a:spcBef>
                <a:spcPct val="50000"/>
              </a:spcBef>
            </a:pPr>
            <a:r>
              <a:rPr lang="en-US"/>
              <a:t>Peat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5-9596"/>
          <p:cNvPicPr>
            <a:picLocks noChangeAspect="1" noChangeArrowheads="1"/>
          </p:cNvPicPr>
          <p:nvPr/>
        </p:nvPicPr>
        <p:blipFill>
          <a:blip r:embed="rId3" cstate="print"/>
          <a:srcRect/>
          <a:stretch>
            <a:fillRect/>
          </a:stretch>
        </p:blipFill>
        <p:spPr bwMode="auto">
          <a:xfrm>
            <a:off x="0" y="723900"/>
            <a:ext cx="9144000" cy="5410200"/>
          </a:xfrm>
          <a:prstGeom prst="rect">
            <a:avLst/>
          </a:prstGeom>
          <a:noFill/>
          <a:ln w="9525">
            <a:noFill/>
            <a:miter lim="800000"/>
            <a:headEnd/>
            <a:tailEnd/>
          </a:ln>
        </p:spPr>
      </p:pic>
      <p:sp>
        <p:nvSpPr>
          <p:cNvPr id="90115" name="Text Box 3"/>
          <p:cNvSpPr txBox="1">
            <a:spLocks noChangeArrowheads="1"/>
          </p:cNvSpPr>
          <p:nvPr/>
        </p:nvSpPr>
        <p:spPr bwMode="auto">
          <a:xfrm>
            <a:off x="0" y="106363"/>
            <a:ext cx="9144000" cy="579437"/>
          </a:xfrm>
          <a:prstGeom prst="rect">
            <a:avLst/>
          </a:prstGeom>
          <a:noFill/>
          <a:ln w="38100">
            <a:noFill/>
            <a:miter lim="800000"/>
            <a:headEnd/>
            <a:tailEnd/>
          </a:ln>
        </p:spPr>
        <p:txBody>
          <a:bodyPr>
            <a:spAutoFit/>
          </a:bodyPr>
          <a:lstStyle/>
          <a:p>
            <a:pPr>
              <a:spcBef>
                <a:spcPct val="50000"/>
              </a:spcBef>
            </a:pPr>
            <a:r>
              <a:rPr lang="en-US"/>
              <a:t>Mahogany hammock in dry season</a:t>
            </a:r>
          </a:p>
        </p:txBody>
      </p:sp>
      <p:sp>
        <p:nvSpPr>
          <p:cNvPr id="4" name="Text Box 3"/>
          <p:cNvSpPr txBox="1">
            <a:spLocks noChangeArrowheads="1"/>
          </p:cNvSpPr>
          <p:nvPr/>
        </p:nvSpPr>
        <p:spPr bwMode="auto">
          <a:xfrm>
            <a:off x="1905000" y="3505200"/>
            <a:ext cx="1905000" cy="1077913"/>
          </a:xfrm>
          <a:prstGeom prst="rect">
            <a:avLst/>
          </a:prstGeom>
          <a:noFill/>
          <a:ln w="38100">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No peat forms</a:t>
            </a:r>
          </a:p>
        </p:txBody>
      </p:sp>
      <p:sp>
        <p:nvSpPr>
          <p:cNvPr id="5" name="Line 5"/>
          <p:cNvSpPr>
            <a:spLocks noChangeShapeType="1"/>
          </p:cNvSpPr>
          <p:nvPr/>
        </p:nvSpPr>
        <p:spPr bwMode="auto">
          <a:xfrm flipV="1">
            <a:off x="3505200" y="3886200"/>
            <a:ext cx="3352800" cy="2286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6" name="Line 6"/>
          <p:cNvSpPr>
            <a:spLocks noChangeShapeType="1"/>
          </p:cNvSpPr>
          <p:nvPr/>
        </p:nvSpPr>
        <p:spPr bwMode="auto">
          <a:xfrm>
            <a:off x="3505200" y="4114800"/>
            <a:ext cx="1371600" cy="17526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7" name="Line 7"/>
          <p:cNvSpPr>
            <a:spLocks noChangeShapeType="1"/>
          </p:cNvSpPr>
          <p:nvPr/>
        </p:nvSpPr>
        <p:spPr bwMode="auto">
          <a:xfrm flipV="1">
            <a:off x="3505200" y="2590800"/>
            <a:ext cx="1447800" cy="15240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5-9596"/>
          <p:cNvPicPr>
            <a:picLocks noChangeAspect="1" noChangeArrowheads="1"/>
          </p:cNvPicPr>
          <p:nvPr/>
        </p:nvPicPr>
        <p:blipFill>
          <a:blip r:embed="rId3" cstate="print"/>
          <a:srcRect/>
          <a:stretch>
            <a:fillRect/>
          </a:stretch>
        </p:blipFill>
        <p:spPr bwMode="auto">
          <a:xfrm>
            <a:off x="0" y="723900"/>
            <a:ext cx="9144000" cy="5410200"/>
          </a:xfrm>
          <a:prstGeom prst="rect">
            <a:avLst/>
          </a:prstGeom>
          <a:noFill/>
          <a:ln w="9525">
            <a:noFill/>
            <a:miter lim="800000"/>
            <a:headEnd/>
            <a:tailEnd/>
          </a:ln>
        </p:spPr>
      </p:pic>
      <p:sp>
        <p:nvSpPr>
          <p:cNvPr id="91139" name="Text Box 3"/>
          <p:cNvSpPr txBox="1">
            <a:spLocks noChangeArrowheads="1"/>
          </p:cNvSpPr>
          <p:nvPr/>
        </p:nvSpPr>
        <p:spPr bwMode="auto">
          <a:xfrm>
            <a:off x="0" y="106363"/>
            <a:ext cx="9144000" cy="579437"/>
          </a:xfrm>
          <a:prstGeom prst="rect">
            <a:avLst/>
          </a:prstGeom>
          <a:noFill/>
          <a:ln w="38100">
            <a:noFill/>
            <a:miter lim="800000"/>
            <a:headEnd/>
            <a:tailEnd/>
          </a:ln>
        </p:spPr>
        <p:txBody>
          <a:bodyPr>
            <a:spAutoFit/>
          </a:bodyPr>
          <a:lstStyle/>
          <a:p>
            <a:pPr>
              <a:spcBef>
                <a:spcPct val="50000"/>
              </a:spcBef>
            </a:pPr>
            <a:r>
              <a:rPr lang="en-US"/>
              <a:t>Mahogany hammock in dry season</a:t>
            </a:r>
          </a:p>
        </p:txBody>
      </p:sp>
      <p:sp>
        <p:nvSpPr>
          <p:cNvPr id="4" name="Text Box 3"/>
          <p:cNvSpPr txBox="1">
            <a:spLocks noChangeArrowheads="1"/>
          </p:cNvSpPr>
          <p:nvPr/>
        </p:nvSpPr>
        <p:spPr bwMode="auto">
          <a:xfrm>
            <a:off x="1066800" y="1828800"/>
            <a:ext cx="3505200" cy="579438"/>
          </a:xfrm>
          <a:prstGeom prst="rect">
            <a:avLst/>
          </a:prstGeom>
          <a:noFill/>
          <a:ln w="38100">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Standing water</a:t>
            </a:r>
          </a:p>
        </p:txBody>
      </p:sp>
      <p:sp>
        <p:nvSpPr>
          <p:cNvPr id="5" name="Line 5"/>
          <p:cNvSpPr>
            <a:spLocks noChangeShapeType="1"/>
          </p:cNvSpPr>
          <p:nvPr/>
        </p:nvSpPr>
        <p:spPr bwMode="auto">
          <a:xfrm>
            <a:off x="2819400" y="2438400"/>
            <a:ext cx="990600" cy="12954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6" name="Line 6"/>
          <p:cNvSpPr>
            <a:spLocks noChangeShapeType="1"/>
          </p:cNvSpPr>
          <p:nvPr/>
        </p:nvSpPr>
        <p:spPr bwMode="auto">
          <a:xfrm flipH="1">
            <a:off x="2057400" y="2438400"/>
            <a:ext cx="762000" cy="15240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7" name="Line 7"/>
          <p:cNvSpPr>
            <a:spLocks noChangeShapeType="1"/>
          </p:cNvSpPr>
          <p:nvPr/>
        </p:nvSpPr>
        <p:spPr bwMode="auto">
          <a:xfrm flipH="1">
            <a:off x="1219200" y="2438400"/>
            <a:ext cx="1600200" cy="19812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5-9596"/>
          <p:cNvPicPr>
            <a:picLocks noChangeAspect="1" noChangeArrowheads="1"/>
          </p:cNvPicPr>
          <p:nvPr/>
        </p:nvPicPr>
        <p:blipFill>
          <a:blip r:embed="rId3" cstate="print"/>
          <a:srcRect/>
          <a:stretch>
            <a:fillRect/>
          </a:stretch>
        </p:blipFill>
        <p:spPr bwMode="auto">
          <a:xfrm>
            <a:off x="0" y="723900"/>
            <a:ext cx="9144000" cy="5410200"/>
          </a:xfrm>
          <a:prstGeom prst="rect">
            <a:avLst/>
          </a:prstGeom>
          <a:noFill/>
          <a:ln w="9525">
            <a:noFill/>
            <a:miter lim="800000"/>
            <a:headEnd/>
            <a:tailEnd/>
          </a:ln>
        </p:spPr>
      </p:pic>
      <p:sp>
        <p:nvSpPr>
          <p:cNvPr id="92163" name="Text Box 3"/>
          <p:cNvSpPr txBox="1">
            <a:spLocks noChangeArrowheads="1"/>
          </p:cNvSpPr>
          <p:nvPr/>
        </p:nvSpPr>
        <p:spPr bwMode="auto">
          <a:xfrm>
            <a:off x="0" y="106363"/>
            <a:ext cx="9144000" cy="579437"/>
          </a:xfrm>
          <a:prstGeom prst="rect">
            <a:avLst/>
          </a:prstGeom>
          <a:noFill/>
          <a:ln w="38100">
            <a:noFill/>
            <a:miter lim="800000"/>
            <a:headEnd/>
            <a:tailEnd/>
          </a:ln>
        </p:spPr>
        <p:txBody>
          <a:bodyPr>
            <a:spAutoFit/>
          </a:bodyPr>
          <a:lstStyle/>
          <a:p>
            <a:pPr>
              <a:spcBef>
                <a:spcPct val="50000"/>
              </a:spcBef>
            </a:pPr>
            <a:r>
              <a:rPr lang="en-US"/>
              <a:t>Mahogany hammock in dry season</a:t>
            </a:r>
          </a:p>
        </p:txBody>
      </p:sp>
      <p:sp>
        <p:nvSpPr>
          <p:cNvPr id="10" name="Text Box 3"/>
          <p:cNvSpPr txBox="1">
            <a:spLocks noChangeArrowheads="1"/>
          </p:cNvSpPr>
          <p:nvPr/>
        </p:nvSpPr>
        <p:spPr bwMode="auto">
          <a:xfrm>
            <a:off x="609600" y="3759200"/>
            <a:ext cx="2819400" cy="584200"/>
          </a:xfrm>
          <a:prstGeom prst="rect">
            <a:avLst/>
          </a:prstGeom>
          <a:noFill/>
          <a:ln w="38100">
            <a:noFill/>
            <a:miter lim="800000"/>
            <a:headEnd/>
            <a:tailEnd/>
          </a:ln>
        </p:spPr>
        <p:txBody>
          <a:bodyPr>
            <a:spAutoFit/>
          </a:bodyPr>
          <a:lstStyle/>
          <a:p>
            <a:pPr>
              <a:spcBef>
                <a:spcPct val="50000"/>
              </a:spcBef>
              <a:defRPr/>
            </a:pPr>
            <a:r>
              <a:rPr lang="en-US" b="1" dirty="0">
                <a:effectLst>
                  <a:outerShdw blurRad="38100" dist="38100" dir="2700000" algn="tl">
                    <a:srgbClr val="000000">
                      <a:alpha val="43137"/>
                    </a:srgbClr>
                  </a:outerShdw>
                </a:effectLst>
              </a:rPr>
              <a:t>Marl deposits</a:t>
            </a:r>
          </a:p>
        </p:txBody>
      </p:sp>
      <p:sp>
        <p:nvSpPr>
          <p:cNvPr id="11" name="Line 5"/>
          <p:cNvSpPr>
            <a:spLocks noChangeShapeType="1"/>
          </p:cNvSpPr>
          <p:nvPr/>
        </p:nvSpPr>
        <p:spPr bwMode="auto">
          <a:xfrm flipV="1">
            <a:off x="3505200" y="3886200"/>
            <a:ext cx="3352800" cy="2286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12" name="Line 6"/>
          <p:cNvSpPr>
            <a:spLocks noChangeShapeType="1"/>
          </p:cNvSpPr>
          <p:nvPr/>
        </p:nvSpPr>
        <p:spPr bwMode="auto">
          <a:xfrm>
            <a:off x="3505200" y="4114800"/>
            <a:ext cx="1371600" cy="17526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13" name="Line 7"/>
          <p:cNvSpPr>
            <a:spLocks noChangeShapeType="1"/>
          </p:cNvSpPr>
          <p:nvPr/>
        </p:nvSpPr>
        <p:spPr bwMode="auto">
          <a:xfrm flipV="1">
            <a:off x="3505200" y="2590800"/>
            <a:ext cx="1447800" cy="15240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marl LisanFm3"/>
          <p:cNvPicPr>
            <a:picLocks noChangeAspect="1" noChangeArrowheads="1"/>
          </p:cNvPicPr>
          <p:nvPr/>
        </p:nvPicPr>
        <p:blipFill>
          <a:blip r:embed="rId3" cstate="print"/>
          <a:srcRect/>
          <a:stretch>
            <a:fillRect/>
          </a:stretch>
        </p:blipFill>
        <p:spPr bwMode="auto">
          <a:xfrm>
            <a:off x="0" y="371475"/>
            <a:ext cx="9144000" cy="6115050"/>
          </a:xfrm>
          <a:prstGeom prst="rect">
            <a:avLst/>
          </a:prstGeom>
          <a:noFill/>
          <a:ln w="9525">
            <a:noFill/>
            <a:miter lim="800000"/>
            <a:headEnd/>
            <a:tailEnd/>
          </a:ln>
        </p:spPr>
      </p:pic>
      <p:sp>
        <p:nvSpPr>
          <p:cNvPr id="93187" name="Text Box 3"/>
          <p:cNvSpPr txBox="1">
            <a:spLocks noChangeArrowheads="1"/>
          </p:cNvSpPr>
          <p:nvPr/>
        </p:nvSpPr>
        <p:spPr bwMode="auto">
          <a:xfrm>
            <a:off x="2400300" y="1143000"/>
            <a:ext cx="4343400" cy="584200"/>
          </a:xfrm>
          <a:prstGeom prst="rect">
            <a:avLst/>
          </a:prstGeom>
          <a:noFill/>
          <a:ln w="9525">
            <a:noFill/>
            <a:miter lim="800000"/>
            <a:headEnd/>
            <a:tailEnd/>
          </a:ln>
        </p:spPr>
        <p:txBody>
          <a:bodyPr>
            <a:spAutoFit/>
          </a:bodyPr>
          <a:lstStyle/>
          <a:p>
            <a:pPr>
              <a:spcBef>
                <a:spcPct val="50000"/>
              </a:spcBef>
              <a:defRPr/>
            </a:pPr>
            <a:r>
              <a:rPr lang="en-US" b="1" dirty="0">
                <a:effectLst>
                  <a:outerShdw blurRad="38100" dist="38100" dir="2700000" algn="tl">
                    <a:srgbClr val="000000">
                      <a:alpha val="43137"/>
                    </a:srgbClr>
                  </a:outerShdw>
                </a:effectLst>
              </a:rPr>
              <a:t>Marl (mud + lime)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Everglades NP3 SS"/>
          <p:cNvPicPr>
            <a:picLocks noChangeAspect="1" noChangeArrowheads="1"/>
          </p:cNvPicPr>
          <p:nvPr/>
        </p:nvPicPr>
        <p:blipFill>
          <a:blip r:embed="rId3" cstate="print"/>
          <a:srcRect/>
          <a:stretch>
            <a:fillRect/>
          </a:stretch>
        </p:blipFill>
        <p:spPr bwMode="auto">
          <a:xfrm>
            <a:off x="0" y="860425"/>
            <a:ext cx="9144000" cy="5997575"/>
          </a:xfrm>
          <a:prstGeom prst="rect">
            <a:avLst/>
          </a:prstGeom>
          <a:noFill/>
          <a:ln w="9525">
            <a:noFill/>
            <a:miter lim="800000"/>
            <a:headEnd/>
            <a:tailEnd/>
          </a:ln>
        </p:spPr>
      </p:pic>
      <p:sp>
        <p:nvSpPr>
          <p:cNvPr id="94211" name="Text Box 4"/>
          <p:cNvSpPr txBox="1">
            <a:spLocks noChangeArrowheads="1"/>
          </p:cNvSpPr>
          <p:nvPr/>
        </p:nvSpPr>
        <p:spPr bwMode="auto">
          <a:xfrm>
            <a:off x="0" y="152400"/>
            <a:ext cx="9144000" cy="579438"/>
          </a:xfrm>
          <a:prstGeom prst="rect">
            <a:avLst/>
          </a:prstGeom>
          <a:noFill/>
          <a:ln w="38100">
            <a:noFill/>
            <a:miter lim="800000"/>
            <a:headEnd/>
            <a:tailEnd/>
          </a:ln>
        </p:spPr>
        <p:txBody>
          <a:bodyPr>
            <a:spAutoFit/>
          </a:bodyPr>
          <a:lstStyle/>
          <a:p>
            <a:pPr>
              <a:spcBef>
                <a:spcPct val="50000"/>
              </a:spcBef>
            </a:pPr>
            <a:r>
              <a:rPr lang="en-US"/>
              <a:t>Wet season glade in Shark River Slough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upload.wikimedia.org/wikipedia/commons/5/53/Periphyton.jpg"/>
          <p:cNvPicPr>
            <a:picLocks noChangeAspect="1" noChangeArrowheads="1"/>
          </p:cNvPicPr>
          <p:nvPr/>
        </p:nvPicPr>
        <p:blipFill>
          <a:blip r:embed="rId3" cstate="print"/>
          <a:srcRect/>
          <a:stretch>
            <a:fillRect/>
          </a:stretch>
        </p:blipFill>
        <p:spPr bwMode="auto">
          <a:xfrm>
            <a:off x="-571500" y="0"/>
            <a:ext cx="10287000" cy="6858000"/>
          </a:xfrm>
          <a:prstGeom prst="rect">
            <a:avLst/>
          </a:prstGeom>
          <a:noFill/>
          <a:ln w="9525">
            <a:noFill/>
            <a:miter lim="800000"/>
            <a:headEnd/>
            <a:tailEnd/>
          </a:ln>
        </p:spPr>
      </p:pic>
      <p:sp>
        <p:nvSpPr>
          <p:cNvPr id="3" name="TextBox 2"/>
          <p:cNvSpPr txBox="1"/>
          <p:nvPr/>
        </p:nvSpPr>
        <p:spPr>
          <a:xfrm>
            <a:off x="2362200" y="228600"/>
            <a:ext cx="4419600" cy="584200"/>
          </a:xfrm>
          <a:prstGeom prst="rect">
            <a:avLst/>
          </a:prstGeom>
          <a:noFill/>
        </p:spPr>
        <p:txBody>
          <a:bodyPr>
            <a:spAutoFit/>
          </a:bodyPr>
          <a:lstStyle/>
          <a:p>
            <a:pPr>
              <a:defRPr/>
            </a:pPr>
            <a:r>
              <a:rPr lang="en-US" b="1" dirty="0">
                <a:effectLst>
                  <a:outerShdw blurRad="38100" dist="38100" dir="2700000" algn="tl">
                    <a:srgbClr val="000000">
                      <a:alpha val="43137"/>
                    </a:srgbClr>
                  </a:outerShdw>
                </a:effectLst>
              </a:rPr>
              <a:t>Periphyton</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Everglades 02 DBH"/>
          <p:cNvPicPr>
            <a:picLocks noChangeAspect="1" noChangeArrowheads="1"/>
          </p:cNvPicPr>
          <p:nvPr/>
        </p:nvPicPr>
        <p:blipFill>
          <a:blip r:embed="rId3" cstate="print"/>
          <a:srcRect/>
          <a:stretch>
            <a:fillRect/>
          </a:stretch>
        </p:blipFill>
        <p:spPr bwMode="auto">
          <a:xfrm>
            <a:off x="0" y="709613"/>
            <a:ext cx="9144000" cy="6148387"/>
          </a:xfrm>
          <a:prstGeom prst="rect">
            <a:avLst/>
          </a:prstGeom>
          <a:noFill/>
          <a:ln w="9525">
            <a:noFill/>
            <a:miter lim="800000"/>
            <a:headEnd/>
            <a:tailEnd/>
          </a:ln>
        </p:spPr>
      </p:pic>
      <p:sp>
        <p:nvSpPr>
          <p:cNvPr id="96259" name="Text Box 3"/>
          <p:cNvSpPr txBox="1">
            <a:spLocks noChangeArrowheads="1"/>
          </p:cNvSpPr>
          <p:nvPr/>
        </p:nvSpPr>
        <p:spPr bwMode="auto">
          <a:xfrm>
            <a:off x="0" y="0"/>
            <a:ext cx="9144000" cy="579438"/>
          </a:xfrm>
          <a:prstGeom prst="rect">
            <a:avLst/>
          </a:prstGeom>
          <a:noFill/>
          <a:ln w="38100">
            <a:noFill/>
            <a:miter lim="800000"/>
            <a:headEnd/>
            <a:tailEnd/>
          </a:ln>
        </p:spPr>
        <p:txBody>
          <a:bodyPr>
            <a:spAutoFit/>
          </a:bodyPr>
          <a:lstStyle/>
          <a:p>
            <a:pPr>
              <a:spcBef>
                <a:spcPct val="50000"/>
              </a:spcBef>
            </a:pPr>
            <a:r>
              <a:rPr lang="en-US"/>
              <a:t>Dry season glade in Shark River Slough</a:t>
            </a:r>
          </a:p>
        </p:txBody>
      </p:sp>
      <p:sp>
        <p:nvSpPr>
          <p:cNvPr id="4" name="Text Box 3"/>
          <p:cNvSpPr txBox="1">
            <a:spLocks noChangeArrowheads="1"/>
          </p:cNvSpPr>
          <p:nvPr/>
        </p:nvSpPr>
        <p:spPr bwMode="auto">
          <a:xfrm>
            <a:off x="1143000" y="3810000"/>
            <a:ext cx="2819400" cy="584200"/>
          </a:xfrm>
          <a:prstGeom prst="rect">
            <a:avLst/>
          </a:prstGeom>
          <a:noFill/>
          <a:ln w="38100">
            <a:noFill/>
            <a:miter lim="800000"/>
            <a:headEnd/>
            <a:tailEnd/>
          </a:ln>
        </p:spPr>
        <p:txBody>
          <a:bodyPr>
            <a:spAutoFit/>
          </a:bodyPr>
          <a:lstStyle/>
          <a:p>
            <a:pPr>
              <a:spcBef>
                <a:spcPct val="50000"/>
              </a:spcBef>
              <a:defRPr/>
            </a:pPr>
            <a:r>
              <a:rPr lang="en-US" b="1" dirty="0">
                <a:effectLst>
                  <a:outerShdw blurRad="38100" dist="38100" dir="2700000" algn="tl">
                    <a:srgbClr val="000000">
                      <a:alpha val="43137"/>
                    </a:srgbClr>
                  </a:outerShdw>
                </a:effectLst>
              </a:rPr>
              <a:t>Marl deposits</a:t>
            </a:r>
          </a:p>
        </p:txBody>
      </p:sp>
      <p:sp>
        <p:nvSpPr>
          <p:cNvPr id="5" name="Line 6"/>
          <p:cNvSpPr>
            <a:spLocks noChangeShapeType="1"/>
          </p:cNvSpPr>
          <p:nvPr/>
        </p:nvSpPr>
        <p:spPr bwMode="auto">
          <a:xfrm flipH="1">
            <a:off x="2590800" y="4419600"/>
            <a:ext cx="46038" cy="21844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Everglades 08 DBH"/>
          <p:cNvPicPr>
            <a:picLocks noChangeAspect="1" noChangeArrowheads="1"/>
          </p:cNvPicPr>
          <p:nvPr/>
        </p:nvPicPr>
        <p:blipFill>
          <a:blip r:embed="rId3" cstate="print"/>
          <a:srcRect/>
          <a:stretch>
            <a:fillRect/>
          </a:stretch>
        </p:blipFill>
        <p:spPr bwMode="auto">
          <a:xfrm>
            <a:off x="-517525" y="0"/>
            <a:ext cx="10179050" cy="6858000"/>
          </a:xfrm>
          <a:prstGeom prst="rect">
            <a:avLst/>
          </a:prstGeom>
          <a:noFill/>
          <a:ln w="9525">
            <a:noFill/>
            <a:miter lim="800000"/>
            <a:headEnd/>
            <a:tailEnd/>
          </a:ln>
        </p:spPr>
      </p:pic>
      <p:sp>
        <p:nvSpPr>
          <p:cNvPr id="91139" name="Text Box 3"/>
          <p:cNvSpPr txBox="1">
            <a:spLocks noChangeArrowheads="1"/>
          </p:cNvSpPr>
          <p:nvPr/>
        </p:nvSpPr>
        <p:spPr bwMode="auto">
          <a:xfrm>
            <a:off x="3048000" y="2590800"/>
            <a:ext cx="5334000" cy="1077913"/>
          </a:xfrm>
          <a:prstGeom prst="rect">
            <a:avLst/>
          </a:prstGeom>
          <a:noFill/>
          <a:ln w="9525">
            <a:noFill/>
            <a:miter lim="800000"/>
            <a:headEnd/>
            <a:tailEnd/>
          </a:ln>
        </p:spPr>
        <p:txBody>
          <a:bodyPr>
            <a:spAutoFit/>
          </a:bodyPr>
          <a:lstStyle/>
          <a:p>
            <a:pPr>
              <a:spcBef>
                <a:spcPct val="50000"/>
              </a:spcBef>
              <a:defRPr/>
            </a:pPr>
            <a:r>
              <a:rPr lang="en-US" b="1" dirty="0">
                <a:effectLst>
                  <a:outerShdw blurRad="38100" dist="38100" dir="2700000" algn="tl">
                    <a:srgbClr val="000000">
                      <a:alpha val="43137"/>
                    </a:srgbClr>
                  </a:outerShdw>
                </a:effectLst>
              </a:rPr>
              <a:t>Suspended clay and decomposed organics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Everglades NP4 SS"/>
          <p:cNvPicPr>
            <a:picLocks noChangeAspect="1" noChangeArrowheads="1"/>
          </p:cNvPicPr>
          <p:nvPr/>
        </p:nvPicPr>
        <p:blipFill>
          <a:blip r:embed="rId3" cstate="print"/>
          <a:srcRect/>
          <a:stretch>
            <a:fillRect/>
          </a:stretch>
        </p:blipFill>
        <p:spPr bwMode="auto">
          <a:xfrm>
            <a:off x="0" y="430213"/>
            <a:ext cx="9144000" cy="5997575"/>
          </a:xfrm>
          <a:prstGeom prst="rect">
            <a:avLst/>
          </a:prstGeom>
          <a:noFill/>
          <a:ln w="9525">
            <a:noFill/>
            <a:miter lim="800000"/>
            <a:headEnd/>
            <a:tailEnd/>
          </a:ln>
        </p:spPr>
      </p:pic>
      <p:sp>
        <p:nvSpPr>
          <p:cNvPr id="98307" name="Text Box 3"/>
          <p:cNvSpPr txBox="1">
            <a:spLocks noChangeArrowheads="1"/>
          </p:cNvSpPr>
          <p:nvPr/>
        </p:nvSpPr>
        <p:spPr bwMode="auto">
          <a:xfrm>
            <a:off x="-76200" y="2438400"/>
            <a:ext cx="2286000" cy="579438"/>
          </a:xfrm>
          <a:prstGeom prst="rect">
            <a:avLst/>
          </a:prstGeom>
          <a:noFill/>
          <a:ln w="9525">
            <a:noFill/>
            <a:miter lim="800000"/>
            <a:headEnd/>
            <a:tailEnd/>
          </a:ln>
        </p:spPr>
        <p:txBody>
          <a:bodyPr>
            <a:spAutoFit/>
          </a:bodyPr>
          <a:lstStyle/>
          <a:p>
            <a:pPr>
              <a:spcBef>
                <a:spcPct val="50000"/>
              </a:spcBef>
            </a:pPr>
            <a:r>
              <a:rPr lang="en-US"/>
              <a:t>Bye now!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noChangeArrowheads="1"/>
          </p:cNvPicPr>
          <p:nvPr/>
        </p:nvPicPr>
        <p:blipFill>
          <a:blip r:embed="rId3" cstate="print"/>
          <a:srcRect/>
          <a:stretch>
            <a:fillRect/>
          </a:stretch>
        </p:blipFill>
        <p:spPr bwMode="auto">
          <a:xfrm>
            <a:off x="0" y="619125"/>
            <a:ext cx="9144000" cy="6238875"/>
          </a:xfrm>
          <a:prstGeom prst="rect">
            <a:avLst/>
          </a:prstGeom>
          <a:noFill/>
          <a:ln w="38100">
            <a:noFill/>
            <a:miter lim="800000"/>
            <a:headEnd/>
            <a:tailEnd/>
          </a:ln>
        </p:spPr>
      </p:pic>
      <p:sp>
        <p:nvSpPr>
          <p:cNvPr id="4" name="Text Box 4"/>
          <p:cNvSpPr txBox="1">
            <a:spLocks noChangeArrowheads="1"/>
          </p:cNvSpPr>
          <p:nvPr/>
        </p:nvSpPr>
        <p:spPr bwMode="auto">
          <a:xfrm>
            <a:off x="0" y="792163"/>
            <a:ext cx="1676400" cy="579437"/>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bay</a:t>
            </a:r>
          </a:p>
        </p:txBody>
      </p:sp>
      <p:sp>
        <p:nvSpPr>
          <p:cNvPr id="5" name="Text Box 5"/>
          <p:cNvSpPr txBox="1">
            <a:spLocks noChangeArrowheads="1"/>
          </p:cNvSpPr>
          <p:nvPr/>
        </p:nvSpPr>
        <p:spPr bwMode="auto">
          <a:xfrm>
            <a:off x="6934200" y="6172200"/>
            <a:ext cx="2209800" cy="579438"/>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ocean</a:t>
            </a:r>
          </a:p>
        </p:txBody>
      </p:sp>
      <p:sp>
        <p:nvSpPr>
          <p:cNvPr id="6" name="Left-Right Arrow 5"/>
          <p:cNvSpPr/>
          <p:nvPr/>
        </p:nvSpPr>
        <p:spPr bwMode="auto">
          <a:xfrm rot="455186">
            <a:off x="405232" y="3554540"/>
            <a:ext cx="4572000" cy="990600"/>
          </a:xfrm>
          <a:prstGeom prst="leftRightArrow">
            <a:avLst/>
          </a:prstGeom>
          <a:solidFill>
            <a:schemeClr val="accent1">
              <a:lumMod val="75000"/>
              <a:alpha val="70000"/>
            </a:schemeClr>
          </a:solidFill>
          <a:ln w="12700" cap="flat" cmpd="sng" algn="ctr">
            <a:solidFill>
              <a:schemeClr val="tx1"/>
            </a:solidFill>
            <a:prstDash val="solid"/>
            <a:round/>
            <a:headEnd type="none" w="med" len="med"/>
            <a:tailEnd type="triangle" w="med" len="med"/>
          </a:ln>
          <a:effectLst/>
          <a:scene3d>
            <a:camera prst="orthographicFront">
              <a:rot lat="18600000" lon="0" rev="0"/>
            </a:camera>
            <a:lightRig rig="threePt" dir="t"/>
          </a:scene3d>
          <a:sp3d prstMaterial="clear">
            <a:bevelT w="6350"/>
          </a:sp3d>
        </p:spPr>
        <p:txBody>
          <a:bodyPr/>
          <a:lstStyle/>
          <a:p>
            <a:pPr>
              <a:defRPr/>
            </a:pPr>
            <a:r>
              <a:rPr lang="en-US" sz="2800" b="1" dirty="0">
                <a:effectLst>
                  <a:outerShdw blurRad="38100" dist="38100" dir="2700000" algn="tl">
                    <a:srgbClr val="000000">
                      <a:alpha val="43137"/>
                    </a:srgbClr>
                  </a:outerShdw>
                </a:effectLst>
              </a:rPr>
              <a:t>TIDAL CURRENTS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9330" name="Picture 2" descr="Everglades 03 DBH"/>
          <p:cNvPicPr>
            <a:picLocks noChangeAspect="1" noChangeArrowheads="1"/>
          </p:cNvPicPr>
          <p:nvPr/>
        </p:nvPicPr>
        <p:blipFill>
          <a:blip r:embed="rId3" cstate="print"/>
          <a:srcRect/>
          <a:stretch>
            <a:fillRect/>
          </a:stretch>
        </p:blipFill>
        <p:spPr bwMode="auto">
          <a:xfrm>
            <a:off x="0" y="0"/>
            <a:ext cx="9144000" cy="6116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0354" name="Picture 2" descr="Everglades 04 DBH"/>
          <p:cNvPicPr>
            <a:picLocks noChangeAspect="1" noChangeArrowheads="1"/>
          </p:cNvPicPr>
          <p:nvPr/>
        </p:nvPicPr>
        <p:blipFill>
          <a:blip r:embed="rId3" cstate="print"/>
          <a:srcRect/>
          <a:stretch>
            <a:fillRect/>
          </a:stretch>
        </p:blipFill>
        <p:spPr bwMode="auto">
          <a:xfrm>
            <a:off x="0" y="0"/>
            <a:ext cx="9144000" cy="614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1378" name="Picture 2" descr="1-9596"/>
          <p:cNvPicPr>
            <a:picLocks noChangeAspect="1" noChangeArrowheads="1"/>
          </p:cNvPicPr>
          <p:nvPr/>
        </p:nvPicPr>
        <p:blipFill>
          <a:blip r:embed="rId2" cstate="print"/>
          <a:srcRect/>
          <a:stretch>
            <a:fillRect/>
          </a:stretch>
        </p:blipFill>
        <p:spPr bwMode="auto">
          <a:xfrm>
            <a:off x="0" y="457200"/>
            <a:ext cx="9144000" cy="5827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02" name="Picture 2" descr="http://upload.wikimedia.org/wikipedia/commons/7/7e/Historic_Everglades_Regions.jpg"/>
          <p:cNvPicPr>
            <a:picLocks noChangeAspect="1" noChangeArrowheads="1"/>
          </p:cNvPicPr>
          <p:nvPr/>
        </p:nvPicPr>
        <p:blipFill>
          <a:blip r:embed="rId3" cstate="print"/>
          <a:srcRect/>
          <a:stretch>
            <a:fillRect/>
          </a:stretch>
        </p:blipFill>
        <p:spPr bwMode="auto">
          <a:xfrm>
            <a:off x="2667000" y="0"/>
            <a:ext cx="3810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426" name="Picture 2" descr="pineland_intro"/>
          <p:cNvPicPr>
            <a:picLocks noChangeAspect="1" noChangeArrowheads="1"/>
          </p:cNvPicPr>
          <p:nvPr/>
        </p:nvPicPr>
        <p:blipFill>
          <a:blip r:embed="rId3" cstate="print"/>
          <a:srcRect/>
          <a:stretch>
            <a:fillRect/>
          </a:stretch>
        </p:blipFill>
        <p:spPr bwMode="auto">
          <a:xfrm>
            <a:off x="1219200" y="152400"/>
            <a:ext cx="6705600" cy="5826125"/>
          </a:xfrm>
          <a:prstGeom prst="rect">
            <a:avLst/>
          </a:prstGeom>
          <a:noFill/>
          <a:ln w="9525">
            <a:noFill/>
            <a:miter lim="800000"/>
            <a:headEnd/>
            <a:tailEnd/>
          </a:ln>
        </p:spPr>
      </p:pic>
      <p:sp>
        <p:nvSpPr>
          <p:cNvPr id="103427" name="Text Box 3"/>
          <p:cNvSpPr txBox="1">
            <a:spLocks noChangeArrowheads="1"/>
          </p:cNvSpPr>
          <p:nvPr/>
        </p:nvSpPr>
        <p:spPr bwMode="auto">
          <a:xfrm>
            <a:off x="0" y="6096000"/>
            <a:ext cx="9144000" cy="579438"/>
          </a:xfrm>
          <a:prstGeom prst="rect">
            <a:avLst/>
          </a:prstGeom>
          <a:noFill/>
          <a:ln w="9525">
            <a:noFill/>
            <a:miter lim="800000"/>
            <a:headEnd/>
            <a:tailEnd/>
          </a:ln>
        </p:spPr>
        <p:txBody>
          <a:bodyPr>
            <a:spAutoFit/>
          </a:bodyPr>
          <a:lstStyle/>
          <a:p>
            <a:pPr>
              <a:spcBef>
                <a:spcPct val="50000"/>
              </a:spcBef>
            </a:pPr>
            <a:r>
              <a:rPr lang="en-US"/>
              <a:t>Pinelands/hardwood hammocks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4450" name="Picture 2" descr="taylorariel"/>
          <p:cNvPicPr>
            <a:picLocks noChangeAspect="1" noChangeArrowheads="1"/>
          </p:cNvPicPr>
          <p:nvPr/>
        </p:nvPicPr>
        <p:blipFill>
          <a:blip r:embed="rId3" cstate="print"/>
          <a:srcRect/>
          <a:stretch>
            <a:fillRect/>
          </a:stretch>
        </p:blipFill>
        <p:spPr bwMode="auto">
          <a:xfrm>
            <a:off x="838200" y="228600"/>
            <a:ext cx="7391400" cy="5575300"/>
          </a:xfrm>
          <a:prstGeom prst="rect">
            <a:avLst/>
          </a:prstGeom>
          <a:noFill/>
          <a:ln w="9525">
            <a:noFill/>
            <a:miter lim="800000"/>
            <a:headEnd/>
            <a:tailEnd/>
          </a:ln>
        </p:spPr>
      </p:pic>
      <p:sp>
        <p:nvSpPr>
          <p:cNvPr id="104451" name="Text Box 3"/>
          <p:cNvSpPr txBox="1">
            <a:spLocks noChangeArrowheads="1"/>
          </p:cNvSpPr>
          <p:nvPr/>
        </p:nvSpPr>
        <p:spPr bwMode="auto">
          <a:xfrm>
            <a:off x="0" y="6096000"/>
            <a:ext cx="9144000" cy="579438"/>
          </a:xfrm>
          <a:prstGeom prst="rect">
            <a:avLst/>
          </a:prstGeom>
          <a:noFill/>
          <a:ln w="38100">
            <a:noFill/>
            <a:miter lim="800000"/>
            <a:headEnd/>
            <a:tailEnd/>
          </a:ln>
        </p:spPr>
        <p:txBody>
          <a:bodyPr>
            <a:spAutoFit/>
          </a:bodyPr>
          <a:lstStyle/>
          <a:p>
            <a:pPr>
              <a:spcBef>
                <a:spcPct val="50000"/>
              </a:spcBef>
            </a:pPr>
            <a:r>
              <a:rPr lang="en-US"/>
              <a:t>Taylor Slough</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5474" name="Picture 2" descr="http://www.beachhunter.net/images/kayaking/fortdesoto/kayak_fd_mangleroots700x52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6498" name="Picture 2" descr="Biscayne 10NPS"/>
          <p:cNvPicPr>
            <a:picLocks noChangeAspect="1" noChangeArrowheads="1"/>
          </p:cNvPicPr>
          <p:nvPr/>
        </p:nvPicPr>
        <p:blipFill>
          <a:blip r:embed="rId3" cstate="print"/>
          <a:srcRect/>
          <a:stretch>
            <a:fillRect/>
          </a:stretch>
        </p:blipFill>
        <p:spPr bwMode="auto">
          <a:xfrm>
            <a:off x="0" y="0"/>
            <a:ext cx="9144000" cy="6069013"/>
          </a:xfrm>
          <a:prstGeom prst="rect">
            <a:avLst/>
          </a:prstGeom>
          <a:noFill/>
          <a:ln w="9525">
            <a:noFill/>
            <a:miter lim="800000"/>
            <a:headEnd/>
            <a:tailEnd/>
          </a:ln>
        </p:spPr>
      </p:pic>
      <p:sp>
        <p:nvSpPr>
          <p:cNvPr id="106499" name="Text Box 3"/>
          <p:cNvSpPr txBox="1">
            <a:spLocks noChangeArrowheads="1"/>
          </p:cNvSpPr>
          <p:nvPr/>
        </p:nvSpPr>
        <p:spPr bwMode="auto">
          <a:xfrm>
            <a:off x="0" y="6248400"/>
            <a:ext cx="9144000" cy="579438"/>
          </a:xfrm>
          <a:prstGeom prst="rect">
            <a:avLst/>
          </a:prstGeom>
          <a:noFill/>
          <a:ln w="9525">
            <a:noFill/>
            <a:miter lim="800000"/>
            <a:headEnd/>
            <a:tailEnd/>
          </a:ln>
        </p:spPr>
        <p:txBody>
          <a:bodyPr>
            <a:spAutoFit/>
          </a:bodyPr>
          <a:lstStyle/>
          <a:p>
            <a:pPr>
              <a:spcBef>
                <a:spcPct val="50000"/>
              </a:spcBef>
            </a:pPr>
            <a:r>
              <a:rPr lang="en-US"/>
              <a:t>Elliot Key</a:t>
            </a:r>
          </a:p>
        </p:txBody>
      </p:sp>
      <p:sp>
        <p:nvSpPr>
          <p:cNvPr id="106500" name="Text Box 4"/>
          <p:cNvSpPr txBox="1">
            <a:spLocks noChangeArrowheads="1"/>
          </p:cNvSpPr>
          <p:nvPr/>
        </p:nvSpPr>
        <p:spPr bwMode="auto">
          <a:xfrm>
            <a:off x="457200" y="2057400"/>
            <a:ext cx="1524000" cy="519113"/>
          </a:xfrm>
          <a:prstGeom prst="rect">
            <a:avLst/>
          </a:prstGeom>
          <a:noFill/>
          <a:ln w="9525">
            <a:noFill/>
            <a:miter lim="800000"/>
            <a:headEnd/>
            <a:tailEnd/>
          </a:ln>
        </p:spPr>
        <p:txBody>
          <a:bodyPr>
            <a:spAutoFit/>
          </a:bodyPr>
          <a:lstStyle/>
          <a:p>
            <a:pPr>
              <a:spcBef>
                <a:spcPct val="50000"/>
              </a:spcBef>
            </a:pPr>
            <a:r>
              <a:rPr lang="en-US" sz="2800"/>
              <a:t>ocean</a:t>
            </a:r>
          </a:p>
        </p:txBody>
      </p:sp>
      <p:sp>
        <p:nvSpPr>
          <p:cNvPr id="106501" name="Text Box 5"/>
          <p:cNvSpPr txBox="1">
            <a:spLocks noChangeArrowheads="1"/>
          </p:cNvSpPr>
          <p:nvPr/>
        </p:nvSpPr>
        <p:spPr bwMode="auto">
          <a:xfrm>
            <a:off x="7239000" y="4572000"/>
            <a:ext cx="1219200" cy="519113"/>
          </a:xfrm>
          <a:prstGeom prst="rect">
            <a:avLst/>
          </a:prstGeom>
          <a:noFill/>
          <a:ln w="9525">
            <a:noFill/>
            <a:miter lim="800000"/>
            <a:headEnd/>
            <a:tailEnd/>
          </a:ln>
        </p:spPr>
        <p:txBody>
          <a:bodyPr>
            <a:spAutoFit/>
          </a:bodyPr>
          <a:lstStyle/>
          <a:p>
            <a:pPr>
              <a:spcBef>
                <a:spcPct val="50000"/>
              </a:spcBef>
            </a:pPr>
            <a:r>
              <a:rPr lang="en-US" sz="2800"/>
              <a:t>bay</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7522" name="Picture 2" descr="Biscayne 01NPS"/>
          <p:cNvPicPr>
            <a:picLocks noChangeAspect="1" noChangeArrowheads="1"/>
          </p:cNvPicPr>
          <p:nvPr/>
        </p:nvPicPr>
        <p:blipFill>
          <a:blip r:embed="rId3" cstate="print"/>
          <a:srcRect/>
          <a:stretch>
            <a:fillRect/>
          </a:stretch>
        </p:blipFill>
        <p:spPr bwMode="auto">
          <a:xfrm>
            <a:off x="0" y="0"/>
            <a:ext cx="9144000" cy="6099175"/>
          </a:xfrm>
          <a:prstGeom prst="rect">
            <a:avLst/>
          </a:prstGeom>
          <a:noFill/>
          <a:ln w="9525">
            <a:noFill/>
            <a:miter lim="800000"/>
            <a:headEnd/>
            <a:tailEnd/>
          </a:ln>
        </p:spPr>
      </p:pic>
      <p:sp>
        <p:nvSpPr>
          <p:cNvPr id="107523" name="Text Box 3"/>
          <p:cNvSpPr txBox="1">
            <a:spLocks noChangeArrowheads="1"/>
          </p:cNvSpPr>
          <p:nvPr/>
        </p:nvSpPr>
        <p:spPr bwMode="auto">
          <a:xfrm>
            <a:off x="0" y="6172200"/>
            <a:ext cx="9144000" cy="579438"/>
          </a:xfrm>
          <a:prstGeom prst="rect">
            <a:avLst/>
          </a:prstGeom>
          <a:noFill/>
          <a:ln w="9525">
            <a:noFill/>
            <a:miter lim="800000"/>
            <a:headEnd/>
            <a:tailEnd/>
          </a:ln>
        </p:spPr>
        <p:txBody>
          <a:bodyPr>
            <a:spAutoFit/>
          </a:bodyPr>
          <a:lstStyle/>
          <a:p>
            <a:pPr>
              <a:spcBef>
                <a:spcPct val="50000"/>
              </a:spcBef>
            </a:pPr>
            <a:r>
              <a:rPr lang="en-US"/>
              <a:t>Biscayne Bay from Elliot Key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990600" y="0"/>
            <a:ext cx="7391400" cy="6910388"/>
          </a:xfrm>
          <a:prstGeom prst="rect">
            <a:avLst/>
          </a:prstGeom>
          <a:noFill/>
          <a:ln w="9525">
            <a:noFill/>
            <a:miter lim="800000"/>
            <a:headEnd/>
            <a:tailEnd/>
          </a:ln>
        </p:spPr>
      </p:pic>
      <p:sp>
        <p:nvSpPr>
          <p:cNvPr id="4" name="TextBox 3"/>
          <p:cNvSpPr txBox="1"/>
          <p:nvPr/>
        </p:nvSpPr>
        <p:spPr>
          <a:xfrm rot="20412899">
            <a:off x="4130193" y="4551192"/>
            <a:ext cx="3886200" cy="584775"/>
          </a:xfrm>
          <a:prstGeom prst="rect">
            <a:avLst/>
          </a:prstGeom>
          <a:noFill/>
        </p:spPr>
        <p:txBody>
          <a:bodyPr wrap="square" rtlCol="0">
            <a:spAutoFit/>
          </a:bodyPr>
          <a:lstStyle/>
          <a:p>
            <a:r>
              <a:rPr lang="en-US" b="1" spc="600" dirty="0" smtClean="0">
                <a:solidFill>
                  <a:srgbClr val="FF0000"/>
                </a:solidFill>
                <a:effectLst>
                  <a:outerShdw blurRad="38100" dist="38100" dir="2700000" algn="tl">
                    <a:srgbClr val="000000">
                      <a:alpha val="43137"/>
                    </a:srgbClr>
                  </a:outerShdw>
                </a:effectLst>
              </a:rPr>
              <a:t>estuaries</a:t>
            </a:r>
            <a:endParaRPr lang="en-US" b="1" spc="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1295400"/>
            <a:ext cx="9144000" cy="2774950"/>
          </a:xfrm>
          <a:prstGeom prst="rect">
            <a:avLst/>
          </a:prstGeom>
          <a:noFill/>
          <a:ln w="9525">
            <a:noFill/>
            <a:miter lim="800000"/>
            <a:headEnd/>
            <a:tailEnd/>
          </a:ln>
        </p:spPr>
        <p:txBody>
          <a:bodyPr>
            <a:spAutoFit/>
          </a:bodyPr>
          <a:lstStyle/>
          <a:p>
            <a:pPr marL="342900" indent="-342900" algn="l">
              <a:spcBef>
                <a:spcPct val="50000"/>
              </a:spcBef>
            </a:pPr>
            <a:r>
              <a:rPr lang="en-US" b="1" u="sng" dirty="0"/>
              <a:t>Holocene deposition (continued)</a:t>
            </a:r>
            <a:endParaRPr lang="en-US" dirty="0"/>
          </a:p>
          <a:p>
            <a:pPr marL="342900" indent="-342900" algn="l">
              <a:spcBef>
                <a:spcPct val="50000"/>
              </a:spcBef>
              <a:buFontTx/>
              <a:buAutoNum type="arabicPeriod" startAt="2"/>
            </a:pPr>
            <a:r>
              <a:rPr lang="en-US" dirty="0"/>
              <a:t>  Marine - Estuarine</a:t>
            </a:r>
          </a:p>
          <a:p>
            <a:pPr marL="800100" lvl="1" indent="-342900" algn="l">
              <a:spcBef>
                <a:spcPct val="50000"/>
              </a:spcBef>
              <a:buFontTx/>
              <a:buChar char="•"/>
            </a:pPr>
            <a:r>
              <a:rPr lang="en-US" dirty="0"/>
              <a:t>  sand bars / shoals</a:t>
            </a:r>
          </a:p>
          <a:p>
            <a:pPr marL="1257300" lvl="2" indent="-342900" algn="l">
              <a:spcBef>
                <a:spcPct val="50000"/>
              </a:spcBef>
              <a:buFont typeface="Wingdings" pitchFamily="2" charset="2"/>
              <a:buChar char="Ø"/>
            </a:pPr>
            <a:r>
              <a:rPr lang="en-US" dirty="0"/>
              <a:t>  sea grass meadows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Biscayne 01 DBH"/>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5539" name="Text Box 3"/>
          <p:cNvSpPr txBox="1">
            <a:spLocks noChangeArrowheads="1"/>
          </p:cNvSpPr>
          <p:nvPr/>
        </p:nvSpPr>
        <p:spPr bwMode="auto">
          <a:xfrm>
            <a:off x="0" y="2819400"/>
            <a:ext cx="9144000" cy="579438"/>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Biscayne Bay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Biscayne 28NPS"/>
          <p:cNvPicPr>
            <a:picLocks noChangeAspect="1" noChangeArrowheads="1"/>
          </p:cNvPicPr>
          <p:nvPr/>
        </p:nvPicPr>
        <p:blipFill>
          <a:blip r:embed="rId3" cstate="print"/>
          <a:srcRect/>
          <a:stretch>
            <a:fillRect/>
          </a:stretch>
        </p:blipFill>
        <p:spPr bwMode="auto">
          <a:xfrm>
            <a:off x="-533400" y="0"/>
            <a:ext cx="10210800" cy="6856413"/>
          </a:xfrm>
          <a:prstGeom prst="rect">
            <a:avLst/>
          </a:prstGeom>
          <a:noFill/>
          <a:ln w="9525">
            <a:noFill/>
            <a:miter lim="800000"/>
            <a:headEnd/>
            <a:tailEnd/>
          </a:ln>
        </p:spPr>
      </p:pic>
      <p:sp>
        <p:nvSpPr>
          <p:cNvPr id="66563" name="Text Box 3"/>
          <p:cNvSpPr txBox="1">
            <a:spLocks noChangeArrowheads="1"/>
          </p:cNvSpPr>
          <p:nvPr/>
        </p:nvSpPr>
        <p:spPr bwMode="auto">
          <a:xfrm>
            <a:off x="4572000" y="4876800"/>
            <a:ext cx="4572000" cy="1077913"/>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Boat damaged sea-grass meadows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cstate="print"/>
          <a:srcRect/>
          <a:stretch>
            <a:fillRect/>
          </a:stretch>
        </p:blipFill>
        <p:spPr bwMode="auto">
          <a:xfrm>
            <a:off x="990600" y="0"/>
            <a:ext cx="7391400" cy="6910388"/>
          </a:xfrm>
          <a:prstGeom prst="rect">
            <a:avLst/>
          </a:prstGeom>
          <a:noFill/>
          <a:ln w="9525">
            <a:noFill/>
            <a:miter lim="800000"/>
            <a:headEnd/>
            <a:tailEnd/>
          </a:ln>
        </p:spPr>
      </p:pic>
      <p:sp>
        <p:nvSpPr>
          <p:cNvPr id="3" name="TextBox 2"/>
          <p:cNvSpPr txBox="1"/>
          <p:nvPr/>
        </p:nvSpPr>
        <p:spPr>
          <a:xfrm rot="1154632">
            <a:off x="1820863" y="5229225"/>
            <a:ext cx="4191000" cy="584200"/>
          </a:xfrm>
          <a:prstGeom prst="rect">
            <a:avLst/>
          </a:prstGeom>
          <a:noFill/>
        </p:spPr>
        <p:txBody>
          <a:bodyPr>
            <a:spAutoFit/>
          </a:bodyPr>
          <a:lstStyle/>
          <a:p>
            <a:pPr>
              <a:defRPr/>
            </a:pPr>
            <a:r>
              <a:rPr lang="en-US" dirty="0">
                <a:solidFill>
                  <a:srgbClr val="FF0000"/>
                </a:solidFill>
                <a:effectLst>
                  <a:outerShdw blurRad="38100" dist="38100" dir="2700000" algn="tl">
                    <a:srgbClr val="000000">
                      <a:alpha val="43137"/>
                    </a:srgbClr>
                  </a:outerShdw>
                </a:effectLst>
              </a:rPr>
              <a:t>EXPOSED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50000"/>
          </a:schemeClr>
        </a:solidFill>
        <a:ln w="127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b="1" dirty="0" smtClean="0">
            <a:solidFill>
              <a:schemeClr val="tx1"/>
            </a:solidFill>
          </a:defRPr>
        </a:defPPr>
      </a:lstStyle>
    </a:spDef>
    <a:lnDef>
      <a:spPr bwMode="auto">
        <a:xfrm>
          <a:off x="0" y="0"/>
          <a:ext cx="1" cy="1"/>
        </a:xfrm>
        <a:custGeom>
          <a:avLst/>
          <a:gdLst/>
          <a:ahLst/>
          <a:cxnLst/>
          <a:rect l="0" t="0" r="0" b="0"/>
          <a:pathLst/>
        </a:custGeom>
        <a:solidFill>
          <a:schemeClr val="accent1"/>
        </a:solidFill>
        <a:ln w="3810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3073</TotalTime>
  <Words>1142</Words>
  <Application>Microsoft Office PowerPoint</Application>
  <PresentationFormat>On-screen Show (4:3)</PresentationFormat>
  <Paragraphs>159</Paragraphs>
  <Slides>48</Slides>
  <Notes>47</Notes>
  <HiddenSlides>9</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43</cp:revision>
  <dcterms:created xsi:type="dcterms:W3CDTF">2005-02-19T19:21:29Z</dcterms:created>
  <dcterms:modified xsi:type="dcterms:W3CDTF">2013-03-17T03:55:09Z</dcterms:modified>
</cp:coreProperties>
</file>